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8" r:id="rId7"/>
    <p:sldId id="269" r:id="rId8"/>
    <p:sldId id="270" r:id="rId9"/>
    <p:sldId id="271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15" autoAdjust="0"/>
    <p:restoredTop sz="94660"/>
  </p:normalViewPr>
  <p:slideViewPr>
    <p:cSldViewPr>
      <p:cViewPr varScale="1">
        <p:scale>
          <a:sx n="65" d="100"/>
          <a:sy n="65" d="100"/>
        </p:scale>
        <p:origin x="-57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ângulo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pt-PT" smtClean="0"/>
              <a:t>Faça clique para editar o estilo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37193-6ECE-47EB-8DA1-C041081C7F3D}" type="datetimeFigureOut">
              <a:rPr lang="pt-PT" smtClean="0"/>
              <a:t>30-10-2011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A8990-CFD9-4B8F-A318-87E78B001B08}" type="slidenum">
              <a:rPr lang="pt-PT" smtClean="0"/>
              <a:t>‹nº›</a:t>
            </a:fld>
            <a:endParaRPr lang="pt-PT"/>
          </a:p>
        </p:txBody>
      </p:sp>
      <p:sp>
        <p:nvSpPr>
          <p:cNvPr id="10" name="Rectângulo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37193-6ECE-47EB-8DA1-C041081C7F3D}" type="datetimeFigureOut">
              <a:rPr lang="pt-PT" smtClean="0"/>
              <a:t>30-10-2011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A8990-CFD9-4B8F-A318-87E78B001B08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ângulo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ângulo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37193-6ECE-47EB-8DA1-C041081C7F3D}" type="datetimeFigureOut">
              <a:rPr lang="pt-PT" smtClean="0"/>
              <a:t>30-10-2011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A8990-CFD9-4B8F-A318-87E78B001B08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37193-6ECE-47EB-8DA1-C041081C7F3D}" type="datetimeFigureOut">
              <a:rPr lang="pt-PT" smtClean="0"/>
              <a:t>30-10-2011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A8990-CFD9-4B8F-A318-87E78B001B08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ângulo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ângulo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37193-6ECE-47EB-8DA1-C041081C7F3D}" type="datetimeFigureOut">
              <a:rPr lang="pt-PT" smtClean="0"/>
              <a:t>30-10-2011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A8990-CFD9-4B8F-A318-87E78B001B08}" type="slidenum">
              <a:rPr lang="pt-PT" smtClean="0"/>
              <a:t>‹nº›</a:t>
            </a:fld>
            <a:endParaRPr lang="pt-P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37193-6ECE-47EB-8DA1-C041081C7F3D}" type="datetimeFigureOut">
              <a:rPr lang="pt-PT" smtClean="0"/>
              <a:t>30-10-2011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A8990-CFD9-4B8F-A318-87E78B001B08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37193-6ECE-47EB-8DA1-C041081C7F3D}" type="datetimeFigureOut">
              <a:rPr lang="pt-PT" smtClean="0"/>
              <a:t>30-10-2011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A8990-CFD9-4B8F-A318-87E78B001B08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37193-6ECE-47EB-8DA1-C041081C7F3D}" type="datetimeFigureOut">
              <a:rPr lang="pt-PT" smtClean="0"/>
              <a:t>30-10-2011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A8990-CFD9-4B8F-A318-87E78B001B08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37193-6ECE-47EB-8DA1-C041081C7F3D}" type="datetimeFigureOut">
              <a:rPr lang="pt-PT" smtClean="0"/>
              <a:t>30-10-2011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A8990-CFD9-4B8F-A318-87E78B001B08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37193-6ECE-47EB-8DA1-C041081C7F3D}" type="datetimeFigureOut">
              <a:rPr lang="pt-PT" smtClean="0"/>
              <a:t>30-10-2011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A8990-CFD9-4B8F-A318-87E78B001B08}" type="slidenum">
              <a:rPr lang="pt-PT" smtClean="0"/>
              <a:t>‹nº›</a:t>
            </a:fld>
            <a:endParaRPr lang="pt-PT"/>
          </a:p>
        </p:txBody>
      </p:sp>
      <p:sp>
        <p:nvSpPr>
          <p:cNvPr id="12" name="Rectângulo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ângulo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pt-PT" smtClean="0"/>
              <a:t>Clique no ícone para adicionar uma imagem</a:t>
            </a:r>
            <a:endParaRPr kumimoji="0" lang="en-US" dirty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A5137193-6ECE-47EB-8DA1-C041081C7F3D}" type="datetimeFigureOut">
              <a:rPr lang="pt-PT" smtClean="0"/>
              <a:t>30-10-2011</a:t>
            </a:fld>
            <a:endParaRPr lang="pt-PT"/>
          </a:p>
        </p:txBody>
      </p:sp>
      <p:sp>
        <p:nvSpPr>
          <p:cNvPr id="11" name="Rectângulo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ângulo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B00A8990-CFD9-4B8F-A318-87E78B001B08}" type="slidenum">
              <a:rPr lang="pt-PT" smtClean="0"/>
              <a:t>‹nº›</a:t>
            </a:fld>
            <a:endParaRPr lang="pt-P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ângulo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ângulo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  <a:p>
            <a:pPr lvl="1" eaLnBrk="1" latinLnBrk="0" hangingPunct="1"/>
            <a:r>
              <a:rPr kumimoji="0" lang="pt-PT" smtClean="0"/>
              <a:t>Segundo nível</a:t>
            </a:r>
          </a:p>
          <a:p>
            <a:pPr lvl="2" eaLnBrk="1" latinLnBrk="0" hangingPunct="1"/>
            <a:r>
              <a:rPr kumimoji="0" lang="pt-PT" smtClean="0"/>
              <a:t>Terceiro nível</a:t>
            </a:r>
          </a:p>
          <a:p>
            <a:pPr lvl="3" eaLnBrk="1" latinLnBrk="0" hangingPunct="1"/>
            <a:r>
              <a:rPr kumimoji="0" lang="pt-PT" smtClean="0"/>
              <a:t>Quarto nível</a:t>
            </a:r>
          </a:p>
          <a:p>
            <a:pPr lvl="4" eaLnBrk="1" latinLnBrk="0" hangingPunct="1"/>
            <a:r>
              <a:rPr kumimoji="0"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A5137193-6ECE-47EB-8DA1-C041081C7F3D}" type="datetimeFigureOut">
              <a:rPr lang="pt-PT" smtClean="0"/>
              <a:t>30-10-2011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00A8990-CFD9-4B8F-A318-87E78B001B08}" type="slidenum">
              <a:rPr lang="pt-PT" smtClean="0"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339752" y="5229200"/>
            <a:ext cx="6624736" cy="1152128"/>
          </a:xfrm>
        </p:spPr>
        <p:txBody>
          <a:bodyPr>
            <a:noAutofit/>
          </a:bodyPr>
          <a:lstStyle/>
          <a:p>
            <a:pPr algn="ctr"/>
            <a:r>
              <a:rPr lang="pt-PT" sz="6000" dirty="0" smtClean="0">
                <a:solidFill>
                  <a:schemeClr val="tx1">
                    <a:lumMod val="75000"/>
                  </a:schemeClr>
                </a:solidFill>
                <a:latin typeface="Dotum" pitchFamily="34" charset="-127"/>
                <a:ea typeface="Dotum" pitchFamily="34" charset="-127"/>
              </a:rPr>
              <a:t>Helena Almeida</a:t>
            </a:r>
            <a:endParaRPr lang="pt-PT" sz="6000" dirty="0">
              <a:solidFill>
                <a:schemeClr val="tx1">
                  <a:lumMod val="75000"/>
                </a:schemeClr>
              </a:solidFill>
              <a:latin typeface="Dotum" pitchFamily="34" charset="-127"/>
              <a:ea typeface="Dotum" pitchFamily="34" charset="-127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0" y="6381328"/>
            <a:ext cx="4067944" cy="403472"/>
          </a:xfrm>
        </p:spPr>
        <p:txBody>
          <a:bodyPr>
            <a:normAutofit/>
          </a:bodyPr>
          <a:lstStyle/>
          <a:p>
            <a:r>
              <a:rPr lang="pt-PT" sz="1400" dirty="0" smtClean="0"/>
              <a:t>Escola Secundária com 3.º Ciclo Diogo de Gouveia</a:t>
            </a:r>
            <a:endParaRPr lang="pt-PT" sz="1400" dirty="0"/>
          </a:p>
        </p:txBody>
      </p:sp>
      <p:pic>
        <p:nvPicPr>
          <p:cNvPr id="23554" name="Picture 2" descr="http://www.esec-diogo-gouveia.rcts.pt/liceu_logo_com_letra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5805264"/>
            <a:ext cx="923431" cy="7572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3560" name="Picture 8" descr="http://profile.ak.fbcdn.net/hprofile-ak-snc4/211168_322117582925_8233667_n.jpg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D9C3A5">
                <a:tint val="50000"/>
                <a:satMod val="180000"/>
              </a:srgbClr>
            </a:duotone>
            <a:lum bright="-40000"/>
          </a:blip>
          <a:srcRect t="16182" b="28459"/>
          <a:stretch>
            <a:fillRect/>
          </a:stretch>
        </p:blipFill>
        <p:spPr bwMode="auto">
          <a:xfrm>
            <a:off x="0" y="0"/>
            <a:ext cx="9144000" cy="51571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pt-PT" sz="1600" dirty="0" smtClean="0">
                <a:solidFill>
                  <a:schemeClr val="bg1">
                    <a:lumMod val="65000"/>
                  </a:schemeClr>
                </a:solidFill>
              </a:rPr>
              <a:t>“ </a:t>
            </a:r>
            <a:r>
              <a:rPr lang="pt-PT" sz="1600" i="1" dirty="0" smtClean="0">
                <a:solidFill>
                  <a:schemeClr val="bg1">
                    <a:lumMod val="65000"/>
                  </a:schemeClr>
                </a:solidFill>
              </a:rPr>
              <a:t>A minha pintura é o meu corpo, a minha obra é o meu corp</a:t>
            </a:r>
            <a:r>
              <a:rPr lang="pt-PT" sz="1600" dirty="0" smtClean="0">
                <a:solidFill>
                  <a:schemeClr val="bg1">
                    <a:lumMod val="65000"/>
                  </a:schemeClr>
                </a:solidFill>
              </a:rPr>
              <a:t>o.” Torna-se, assim, evidente o desejo de a pintura e o desenho se tornem corpo, de que se anule a distância entre o corpo e obra. </a:t>
            </a:r>
          </a:p>
          <a:p>
            <a:pPr algn="just"/>
            <a:endParaRPr lang="pt-PT" sz="16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just"/>
            <a:r>
              <a:rPr lang="pt-PT" sz="1600" dirty="0" smtClean="0">
                <a:solidFill>
                  <a:schemeClr val="bg1">
                    <a:lumMod val="65000"/>
                  </a:schemeClr>
                </a:solidFill>
              </a:rPr>
              <a:t>“ </a:t>
            </a:r>
            <a:r>
              <a:rPr lang="pt-PT" sz="1600" i="1" dirty="0" smtClean="0">
                <a:solidFill>
                  <a:schemeClr val="bg1">
                    <a:lumMod val="65000"/>
                  </a:schemeClr>
                </a:solidFill>
              </a:rPr>
              <a:t>Não ía contratar um modelo quando me tenho a mim no atelier. Além disso, eu é que sei quais as posições em que me devo colocar ou quais as atitudes que devo assumir e como é que devo conceber o cenário. Faço o cenário e coloco-me nele exactamente como eu quero e com a expressão que desejo. Mas não sou eu. É como se fosse outra pessoa, é, no fundo, a busca do outro, é o outro que lá está</a:t>
            </a:r>
            <a:r>
              <a:rPr lang="pt-PT" sz="1600" dirty="0" smtClean="0">
                <a:solidFill>
                  <a:schemeClr val="bg1">
                    <a:lumMod val="65000"/>
                  </a:schemeClr>
                </a:solidFill>
              </a:rPr>
              <a:t>”</a:t>
            </a:r>
          </a:p>
          <a:p>
            <a:pPr algn="r">
              <a:buNone/>
            </a:pPr>
            <a:r>
              <a:rPr lang="pt-PT" sz="1200" dirty="0" smtClean="0">
                <a:solidFill>
                  <a:schemeClr val="bg1">
                    <a:lumMod val="65000"/>
                  </a:schemeClr>
                </a:solidFill>
              </a:rPr>
              <a:t>Helena Almeida em entrevista a Isabel Carlos, 1998</a:t>
            </a:r>
          </a:p>
          <a:p>
            <a:pPr algn="just">
              <a:buNone/>
            </a:pPr>
            <a:endParaRPr lang="pt-PT" sz="16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3419872" y="764704"/>
            <a:ext cx="5184576" cy="692696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24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Dotum" pitchFamily="34" charset="-127"/>
                <a:ea typeface="Dotum" pitchFamily="34" charset="-127"/>
                <a:cs typeface="+mj-cs"/>
              </a:rPr>
              <a:t>A auto-representação</a:t>
            </a:r>
            <a:endParaRPr kumimoji="0" lang="pt-PT" sz="24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  <a:lumOff val="5000"/>
                </a:schemeClr>
              </a:solidFill>
              <a:effectLst/>
              <a:uLnTx/>
              <a:uFillTx/>
              <a:latin typeface="Dotum" pitchFamily="34" charset="-127"/>
              <a:ea typeface="Dotum" pitchFamily="34" charset="-127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Posição de Conteúdo 2"/>
          <p:cNvSpPr>
            <a:spLocks noGrp="1"/>
          </p:cNvSpPr>
          <p:nvPr>
            <p:ph idx="1"/>
          </p:nvPr>
        </p:nvSpPr>
        <p:spPr>
          <a:xfrm>
            <a:off x="3419872" y="6433864"/>
            <a:ext cx="2952328" cy="5955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pt-PT" sz="1600" i="1" dirty="0" smtClean="0">
                <a:solidFill>
                  <a:schemeClr val="bg1">
                    <a:lumMod val="65000"/>
                  </a:schemeClr>
                </a:solidFill>
              </a:rPr>
              <a:t>Tela habitada</a:t>
            </a:r>
            <a:r>
              <a:rPr lang="pt-PT" sz="1600" dirty="0" smtClean="0">
                <a:solidFill>
                  <a:schemeClr val="bg1">
                    <a:lumMod val="65000"/>
                  </a:schemeClr>
                </a:solidFill>
              </a:rPr>
              <a:t>, 1977</a:t>
            </a:r>
            <a:endParaRPr lang="pt-PT" sz="16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30724" name="Picture 4" descr="http://3.bp.blogspot.com/-bzUABhAOU0g/TVsI8vr_w6I/AAAAAAAAAgw/-P50-IZCbpY/s320/tela%2Bhabitada-%2Bjoan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84783"/>
            <a:ext cx="3491880" cy="5398077"/>
          </a:xfrm>
          <a:prstGeom prst="rect">
            <a:avLst/>
          </a:prstGeom>
          <a:noFill/>
        </p:spPr>
      </p:pic>
      <p:sp>
        <p:nvSpPr>
          <p:cNvPr id="8" name="Título 1"/>
          <p:cNvSpPr txBox="1">
            <a:spLocks/>
          </p:cNvSpPr>
          <p:nvPr/>
        </p:nvSpPr>
        <p:spPr>
          <a:xfrm>
            <a:off x="3419872" y="764704"/>
            <a:ext cx="5184576" cy="692696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24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Dotum" pitchFamily="34" charset="-127"/>
                <a:ea typeface="Dotum" pitchFamily="34" charset="-127"/>
                <a:cs typeface="+mj-cs"/>
              </a:rPr>
              <a:t>A auto-representação</a:t>
            </a:r>
            <a:endParaRPr kumimoji="0" lang="pt-PT" sz="24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  <a:lumOff val="5000"/>
                </a:schemeClr>
              </a:solidFill>
              <a:effectLst/>
              <a:uLnTx/>
              <a:uFillTx/>
              <a:latin typeface="Dotum" pitchFamily="34" charset="-127"/>
              <a:ea typeface="Dotum" pitchFamily="34" charset="-127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www.artecapital.net/../uploads/entrevistas/Helena-Almeida_Desenho-habitado_A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700808"/>
            <a:ext cx="4536504" cy="4920364"/>
          </a:xfrm>
          <a:prstGeom prst="rect">
            <a:avLst/>
          </a:prstGeom>
          <a:noFill/>
        </p:spPr>
      </p:pic>
      <p:sp>
        <p:nvSpPr>
          <p:cNvPr id="5" name="Marcador de Posição de Conteúdo 2"/>
          <p:cNvSpPr>
            <a:spLocks noGrp="1"/>
          </p:cNvSpPr>
          <p:nvPr>
            <p:ph idx="1"/>
          </p:nvPr>
        </p:nvSpPr>
        <p:spPr>
          <a:xfrm>
            <a:off x="4644008" y="6289848"/>
            <a:ext cx="3960440" cy="5955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pt-PT" sz="1600" i="1" dirty="0" smtClean="0">
                <a:solidFill>
                  <a:schemeClr val="bg1">
                    <a:lumMod val="65000"/>
                  </a:schemeClr>
                </a:solidFill>
              </a:rPr>
              <a:t>Desenho habitado</a:t>
            </a:r>
            <a:r>
              <a:rPr lang="pt-PT" sz="1600" dirty="0" smtClean="0">
                <a:solidFill>
                  <a:schemeClr val="bg1">
                    <a:lumMod val="65000"/>
                  </a:schemeClr>
                </a:solidFill>
              </a:rPr>
              <a:t>, 1975</a:t>
            </a:r>
            <a:endParaRPr lang="pt-PT" sz="16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3419872" y="764704"/>
            <a:ext cx="5184576" cy="692696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24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Dotum" pitchFamily="34" charset="-127"/>
                <a:ea typeface="Dotum" pitchFamily="34" charset="-127"/>
                <a:cs typeface="+mj-cs"/>
              </a:rPr>
              <a:t>A auto-representação</a:t>
            </a:r>
            <a:endParaRPr kumimoji="0" lang="pt-PT" sz="24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  <a:lumOff val="5000"/>
                </a:schemeClr>
              </a:solidFill>
              <a:effectLst/>
              <a:uLnTx/>
              <a:uFillTx/>
              <a:latin typeface="Dotum" pitchFamily="34" charset="-127"/>
              <a:ea typeface="Dotum" pitchFamily="34" charset="-127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farm2.static.flickr.com/1005/1429030198_510718391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44824"/>
            <a:ext cx="3952875" cy="4762500"/>
          </a:xfrm>
          <a:prstGeom prst="rect">
            <a:avLst/>
          </a:prstGeom>
          <a:noFill/>
        </p:spPr>
      </p:pic>
      <p:sp>
        <p:nvSpPr>
          <p:cNvPr id="6" name="Marcador de Posição de Conteúdo 2"/>
          <p:cNvSpPr>
            <a:spLocks noGrp="1"/>
          </p:cNvSpPr>
          <p:nvPr>
            <p:ph idx="1"/>
          </p:nvPr>
        </p:nvSpPr>
        <p:spPr>
          <a:xfrm>
            <a:off x="4211960" y="6289848"/>
            <a:ext cx="3960440" cy="5955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pt-PT" sz="1600" i="1" dirty="0" smtClean="0">
                <a:solidFill>
                  <a:schemeClr val="bg1">
                    <a:lumMod val="65000"/>
                  </a:schemeClr>
                </a:solidFill>
              </a:rPr>
              <a:t>Pintura habitada</a:t>
            </a:r>
            <a:r>
              <a:rPr lang="pt-PT" sz="1600" dirty="0" smtClean="0">
                <a:solidFill>
                  <a:schemeClr val="bg1">
                    <a:lumMod val="65000"/>
                  </a:schemeClr>
                </a:solidFill>
              </a:rPr>
              <a:t>, 1976</a:t>
            </a:r>
            <a:endParaRPr lang="pt-PT" sz="16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3419872" y="764704"/>
            <a:ext cx="5184576" cy="692696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24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Dotum" pitchFamily="34" charset="-127"/>
                <a:ea typeface="Dotum" pitchFamily="34" charset="-127"/>
                <a:cs typeface="+mj-cs"/>
              </a:rPr>
              <a:t>A auto-representação</a:t>
            </a:r>
            <a:endParaRPr kumimoji="0" lang="pt-PT" sz="24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  <a:lumOff val="5000"/>
                </a:schemeClr>
              </a:solidFill>
              <a:effectLst/>
              <a:uLnTx/>
              <a:uFillTx/>
              <a:latin typeface="Dotum" pitchFamily="34" charset="-127"/>
              <a:ea typeface="Dotum" pitchFamily="34" charset="-127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osição de Conteúdo 2"/>
          <p:cNvSpPr>
            <a:spLocks noGrp="1"/>
          </p:cNvSpPr>
          <p:nvPr>
            <p:ph idx="1"/>
          </p:nvPr>
        </p:nvSpPr>
        <p:spPr>
          <a:xfrm>
            <a:off x="5580112" y="6309320"/>
            <a:ext cx="3024336" cy="5955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pt-PT" sz="1600" i="1" dirty="0" smtClean="0">
                <a:solidFill>
                  <a:schemeClr val="bg1">
                    <a:lumMod val="65000"/>
                  </a:schemeClr>
                </a:solidFill>
              </a:rPr>
              <a:t>Pintura habitada</a:t>
            </a:r>
            <a:r>
              <a:rPr lang="pt-PT" sz="1600" dirty="0" smtClean="0">
                <a:solidFill>
                  <a:schemeClr val="bg1">
                    <a:lumMod val="65000"/>
                  </a:schemeClr>
                </a:solidFill>
              </a:rPr>
              <a:t>, 1976</a:t>
            </a:r>
            <a:endParaRPr lang="pt-PT" sz="16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34818" name="Picture 2" descr="http://bodytracks.org/wp-content/uploads/2010/07/almeida-pintura-habitad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628800"/>
            <a:ext cx="5447028" cy="5011266"/>
          </a:xfrm>
          <a:prstGeom prst="rect">
            <a:avLst/>
          </a:prstGeom>
          <a:noFill/>
        </p:spPr>
      </p:pic>
      <p:sp>
        <p:nvSpPr>
          <p:cNvPr id="7" name="Título 1"/>
          <p:cNvSpPr txBox="1">
            <a:spLocks/>
          </p:cNvSpPr>
          <p:nvPr/>
        </p:nvSpPr>
        <p:spPr>
          <a:xfrm>
            <a:off x="3419872" y="764704"/>
            <a:ext cx="5184576" cy="692696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24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Dotum" pitchFamily="34" charset="-127"/>
                <a:ea typeface="Dotum" pitchFamily="34" charset="-127"/>
                <a:cs typeface="+mj-cs"/>
              </a:rPr>
              <a:t>A auto-representação</a:t>
            </a:r>
            <a:endParaRPr kumimoji="0" lang="pt-PT" sz="24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  <a:lumOff val="5000"/>
                </a:schemeClr>
              </a:solidFill>
              <a:effectLst/>
              <a:uLnTx/>
              <a:uFillTx/>
              <a:latin typeface="Dotum" pitchFamily="34" charset="-127"/>
              <a:ea typeface="Dotum" pitchFamily="34" charset="-127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osição de Conteúdo 2"/>
          <p:cNvSpPr>
            <a:spLocks noGrp="1"/>
          </p:cNvSpPr>
          <p:nvPr>
            <p:ph idx="1"/>
          </p:nvPr>
        </p:nvSpPr>
        <p:spPr>
          <a:xfrm>
            <a:off x="6768752" y="6361856"/>
            <a:ext cx="2195736" cy="5955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pt-PT" sz="1600" i="1" dirty="0" smtClean="0">
                <a:solidFill>
                  <a:schemeClr val="bg1">
                    <a:lumMod val="65000"/>
                  </a:schemeClr>
                </a:solidFill>
              </a:rPr>
              <a:t>Pintura habitada</a:t>
            </a:r>
            <a:r>
              <a:rPr lang="pt-PT" sz="1600" dirty="0" smtClean="0">
                <a:solidFill>
                  <a:schemeClr val="bg1">
                    <a:lumMod val="65000"/>
                  </a:schemeClr>
                </a:solidFill>
              </a:rPr>
              <a:t>, 1976</a:t>
            </a:r>
            <a:endParaRPr lang="pt-PT" sz="16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35842" name="Picture 2" descr="http://tresolhares.squarespace.com/storage/HelenaAlmeida%20-%20PinturaHabitada.jpg?__SQUARESPACE_CACHEVERSION=128823011450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1" y="1628800"/>
            <a:ext cx="6680751" cy="5027265"/>
          </a:xfrm>
          <a:prstGeom prst="rect">
            <a:avLst/>
          </a:prstGeom>
          <a:noFill/>
        </p:spPr>
      </p:pic>
      <p:sp>
        <p:nvSpPr>
          <p:cNvPr id="7" name="Título 1"/>
          <p:cNvSpPr txBox="1">
            <a:spLocks/>
          </p:cNvSpPr>
          <p:nvPr/>
        </p:nvSpPr>
        <p:spPr>
          <a:xfrm>
            <a:off x="3419872" y="764704"/>
            <a:ext cx="5184576" cy="692696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24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Dotum" pitchFamily="34" charset="-127"/>
                <a:ea typeface="Dotum" pitchFamily="34" charset="-127"/>
                <a:cs typeface="+mj-cs"/>
              </a:rPr>
              <a:t>A auto-representação</a:t>
            </a:r>
            <a:endParaRPr kumimoji="0" lang="pt-PT" sz="24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  <a:lumOff val="5000"/>
                </a:schemeClr>
              </a:solidFill>
              <a:effectLst/>
              <a:uLnTx/>
              <a:uFillTx/>
              <a:latin typeface="Dotum" pitchFamily="34" charset="-127"/>
              <a:ea typeface="Dotum" pitchFamily="34" charset="-127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osição de Conteúdo 2"/>
          <p:cNvSpPr>
            <a:spLocks noGrp="1"/>
          </p:cNvSpPr>
          <p:nvPr>
            <p:ph idx="1"/>
          </p:nvPr>
        </p:nvSpPr>
        <p:spPr>
          <a:xfrm>
            <a:off x="5796136" y="6073824"/>
            <a:ext cx="3131840" cy="811560"/>
          </a:xfrm>
        </p:spPr>
        <p:txBody>
          <a:bodyPr>
            <a:normAutofit/>
          </a:bodyPr>
          <a:lstStyle/>
          <a:p>
            <a:pPr marL="88900" indent="0">
              <a:buNone/>
            </a:pPr>
            <a:r>
              <a:rPr lang="pt-PT" sz="1600" i="1" dirty="0" smtClean="0">
                <a:solidFill>
                  <a:schemeClr val="bg1">
                    <a:lumMod val="65000"/>
                  </a:schemeClr>
                </a:solidFill>
              </a:rPr>
              <a:t>Estudo para um enriquecimento interior </a:t>
            </a:r>
            <a:r>
              <a:rPr lang="pt-PT" sz="1600" dirty="0" smtClean="0">
                <a:solidFill>
                  <a:schemeClr val="bg1">
                    <a:lumMod val="65000"/>
                  </a:schemeClr>
                </a:solidFill>
              </a:rPr>
              <a:t>, 1977-78</a:t>
            </a:r>
            <a:endParaRPr lang="pt-PT" sz="16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37890" name="Picture 2" descr="http://1.bp.blogspot.com/_BXKxvhmAAJg/R4QNzZIdZcI/AAAAAAAADfk/2xjTmjnr_AM/s400/Estudo+para+um+enriquecimento+interior,+1977-78,+tinta+acr%C3%ADlica+sobre+fotografi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628799"/>
            <a:ext cx="5688632" cy="4977553"/>
          </a:xfrm>
          <a:prstGeom prst="rect">
            <a:avLst/>
          </a:prstGeom>
          <a:noFill/>
        </p:spPr>
      </p:pic>
      <p:sp>
        <p:nvSpPr>
          <p:cNvPr id="7" name="Título 1"/>
          <p:cNvSpPr txBox="1">
            <a:spLocks/>
          </p:cNvSpPr>
          <p:nvPr/>
        </p:nvSpPr>
        <p:spPr>
          <a:xfrm>
            <a:off x="3419872" y="764704"/>
            <a:ext cx="5184576" cy="692696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24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Dotum" pitchFamily="34" charset="-127"/>
                <a:ea typeface="Dotum" pitchFamily="34" charset="-127"/>
                <a:cs typeface="+mj-cs"/>
              </a:rPr>
              <a:t>A auto-representação</a:t>
            </a:r>
            <a:endParaRPr kumimoji="0" lang="pt-PT" sz="24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  <a:lumOff val="5000"/>
                </a:schemeClr>
              </a:solidFill>
              <a:effectLst/>
              <a:uLnTx/>
              <a:uFillTx/>
              <a:latin typeface="Dotum" pitchFamily="34" charset="-127"/>
              <a:ea typeface="Dotum" pitchFamily="34" charset="-127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pt-PT" sz="1600" dirty="0" smtClean="0">
                <a:solidFill>
                  <a:schemeClr val="bg1">
                    <a:lumMod val="65000"/>
                  </a:schemeClr>
                </a:solidFill>
              </a:rPr>
              <a:t>Os desenhos do início da década de 70 são estruturantes da pesquisa que a artista estava a operar: a introdução do fio da crina permite-lhe tornar o traço tridimensional e fazer com que o desenho salte do papel. São desenhos de algum modo revoltos e selvagens mas simultaneamente delicados e orgânicos. Estes desenhos eram como que o abecedário de uma linguagem que iria impor-se e desenvolver-se mais tarde, balões de ensaio do que estava para vir. </a:t>
            </a:r>
            <a:endParaRPr lang="pt-PT" sz="16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3419872" y="764704"/>
            <a:ext cx="5184576" cy="692696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2400" b="1" noProof="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Dotum" pitchFamily="34" charset="-127"/>
                <a:ea typeface="Dotum" pitchFamily="34" charset="-127"/>
                <a:cs typeface="+mj-cs"/>
              </a:rPr>
              <a:t>O desenho</a:t>
            </a:r>
            <a:endParaRPr kumimoji="0" lang="pt-PT" sz="24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  <a:lumOff val="5000"/>
                </a:schemeClr>
              </a:solidFill>
              <a:effectLst/>
              <a:uLnTx/>
              <a:uFillTx/>
              <a:latin typeface="Dotum" pitchFamily="34" charset="-127"/>
              <a:ea typeface="Dotum" pitchFamily="34" charset="-127"/>
              <a:cs typeface="+mj-cs"/>
            </a:endParaRPr>
          </a:p>
        </p:txBody>
      </p:sp>
      <p:pic>
        <p:nvPicPr>
          <p:cNvPr id="41986" name="Picture 2" descr="http://bp2.blogger.com/_Co0ygQmaeIk/R7DFgIoMwoI/AAAAAAAAAjc/hNugYd53esg/s400/HelenaAlmeida-desenhoHabitado-1975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3501008"/>
            <a:ext cx="3810000" cy="2857500"/>
          </a:xfrm>
          <a:prstGeom prst="rect">
            <a:avLst/>
          </a:prstGeom>
          <a:noFill/>
        </p:spPr>
      </p:pic>
      <p:sp>
        <p:nvSpPr>
          <p:cNvPr id="6" name="Marcador de Posição de Conteúdo 2"/>
          <p:cNvSpPr txBox="1">
            <a:spLocks/>
          </p:cNvSpPr>
          <p:nvPr/>
        </p:nvSpPr>
        <p:spPr>
          <a:xfrm>
            <a:off x="5508104" y="6381328"/>
            <a:ext cx="3131840" cy="811560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marL="8890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pt-PT" sz="1600" i="1" dirty="0" smtClean="0">
                <a:solidFill>
                  <a:schemeClr val="bg1">
                    <a:lumMod val="65000"/>
                  </a:schemeClr>
                </a:solidFill>
              </a:rPr>
              <a:t>Desenho habitado</a:t>
            </a:r>
            <a:r>
              <a:rPr kumimoji="0" lang="pt-P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1977</a:t>
            </a:r>
            <a:endParaRPr kumimoji="0" lang="pt-PT" sz="16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1988" name="Picture 4" descr="http://bp0.blogger.com/_Co0ygQmaeIk/R7DE7ooMwmI/AAAAAAAAAjM/d-W25S9AbrA/s400/HelenaAlmeida-desenhoHabitado-1975_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5976" y="3501008"/>
            <a:ext cx="3810000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osição de Conteúdo 2"/>
          <p:cNvSpPr txBox="1">
            <a:spLocks/>
          </p:cNvSpPr>
          <p:nvPr/>
        </p:nvSpPr>
        <p:spPr>
          <a:xfrm>
            <a:off x="5832648" y="6433864"/>
            <a:ext cx="3131840" cy="811560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marL="8890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pt-PT" sz="1600" i="1" dirty="0" smtClean="0">
                <a:solidFill>
                  <a:schemeClr val="bg1">
                    <a:lumMod val="65000"/>
                  </a:schemeClr>
                </a:solidFill>
              </a:rPr>
              <a:t>Desenho habitado</a:t>
            </a:r>
            <a:r>
              <a:rPr kumimoji="0" lang="pt-P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1977</a:t>
            </a:r>
            <a:endParaRPr kumimoji="0" lang="pt-PT" sz="16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3010" name="Picture 2" descr="http://bp0.blogger.com/_Co0ygQmaeIk/R7DFSooMwnI/AAAAAAAAAjU/Hy8KEtAouVc/s400/HelenaAlmeida-desenhoHabitado-1975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193504"/>
            <a:ext cx="4272476" cy="3240360"/>
          </a:xfrm>
          <a:prstGeom prst="rect">
            <a:avLst/>
          </a:prstGeom>
          <a:noFill/>
        </p:spPr>
      </p:pic>
      <p:pic>
        <p:nvPicPr>
          <p:cNvPr id="43012" name="Picture 4" descr="http://bp2.blogger.com/_Co0ygQmaeIk/R7DFgIoMwoI/AAAAAAAAAjc/hNugYd53esg/s400/HelenaAlmeida-desenhoHabitado-1975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50432" y="3193504"/>
            <a:ext cx="4242048" cy="3240360"/>
          </a:xfrm>
          <a:prstGeom prst="rect">
            <a:avLst/>
          </a:prstGeom>
          <a:noFill/>
        </p:spPr>
      </p:pic>
      <p:sp>
        <p:nvSpPr>
          <p:cNvPr id="8" name="Título 1"/>
          <p:cNvSpPr txBox="1">
            <a:spLocks/>
          </p:cNvSpPr>
          <p:nvPr/>
        </p:nvSpPr>
        <p:spPr>
          <a:xfrm>
            <a:off x="3419872" y="764704"/>
            <a:ext cx="5184576" cy="692696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2400" b="1" noProof="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Dotum" pitchFamily="34" charset="-127"/>
                <a:ea typeface="Dotum" pitchFamily="34" charset="-127"/>
                <a:cs typeface="+mj-cs"/>
              </a:rPr>
              <a:t>O desenho</a:t>
            </a:r>
            <a:endParaRPr kumimoji="0" lang="pt-PT" sz="24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  <a:lumOff val="5000"/>
                </a:schemeClr>
              </a:solidFill>
              <a:effectLst/>
              <a:uLnTx/>
              <a:uFillTx/>
              <a:latin typeface="Dotum" pitchFamily="34" charset="-127"/>
              <a:ea typeface="Dotum" pitchFamily="34" charset="-127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http://1.bp.blogspot.com/_94MHBXuNWGg/S3OVz20c5RI/AAAAAAAAAdE/cLlu8FgiaBc/s400/Helena+Almeida+.arte_facto+hereges+pervers%C3%B5es+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84784"/>
            <a:ext cx="9144000" cy="5373216"/>
          </a:xfrm>
          <a:prstGeom prst="rect">
            <a:avLst/>
          </a:prstGeom>
          <a:noFill/>
        </p:spPr>
      </p:pic>
      <p:sp>
        <p:nvSpPr>
          <p:cNvPr id="5" name="Marcador de Posição de Conteúdo 2"/>
          <p:cNvSpPr txBox="1">
            <a:spLocks/>
          </p:cNvSpPr>
          <p:nvPr/>
        </p:nvSpPr>
        <p:spPr>
          <a:xfrm>
            <a:off x="6732240" y="6289848"/>
            <a:ext cx="2411760" cy="811560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marL="8890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pt-PT" sz="1600" i="1" dirty="0" smtClean="0">
                <a:solidFill>
                  <a:schemeClr val="bg1"/>
                </a:solidFill>
              </a:rPr>
              <a:t>Desenho habitado</a:t>
            </a:r>
            <a:r>
              <a:rPr kumimoji="0" lang="pt-P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1975</a:t>
            </a:r>
            <a:endParaRPr kumimoji="0" lang="pt-PT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3419872" y="764704"/>
            <a:ext cx="5184576" cy="692696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2400" b="1" noProof="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Dotum" pitchFamily="34" charset="-127"/>
                <a:ea typeface="Dotum" pitchFamily="34" charset="-127"/>
                <a:cs typeface="+mj-cs"/>
              </a:rPr>
              <a:t>O desenho</a:t>
            </a:r>
            <a:endParaRPr kumimoji="0" lang="pt-PT" sz="24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  <a:lumOff val="5000"/>
                </a:schemeClr>
              </a:solidFill>
              <a:effectLst/>
              <a:uLnTx/>
              <a:uFillTx/>
              <a:latin typeface="Dotum" pitchFamily="34" charset="-127"/>
              <a:ea typeface="Dotum" pitchFamily="34" charset="-127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pt-PT" sz="1600" dirty="0" smtClean="0">
                <a:solidFill>
                  <a:schemeClr val="bg1">
                    <a:lumMod val="65000"/>
                  </a:schemeClr>
                </a:solidFill>
              </a:rPr>
              <a:t>Artista plástica, Maria Helena de Castro Neves de Almeida nasceu em 1934, em Lisboa, e estudou pintura na Escola Superior de Belas Artes de Lisboa. É filha do escultor Leopoldo de Almeida, autor do Padrão dos Descobrimentos, e irmã do </a:t>
            </a:r>
            <a:r>
              <a:rPr lang="pt-PT" sz="1600" dirty="0" smtClean="0">
                <a:solidFill>
                  <a:schemeClr val="bg1">
                    <a:lumMod val="65000"/>
                  </a:schemeClr>
                </a:solidFill>
              </a:rPr>
              <a:t>arquitecto </a:t>
            </a:r>
            <a:r>
              <a:rPr lang="pt-PT" sz="1600" dirty="0" smtClean="0">
                <a:solidFill>
                  <a:schemeClr val="bg1">
                    <a:lumMod val="65000"/>
                  </a:schemeClr>
                </a:solidFill>
              </a:rPr>
              <a:t>Leopoldo Castro de Almeida e da pintora Manuela Almeida. Em 1964 obteve uma bolsa de estudos e deslocou-se para Paris. Nesta cidade tomou contacto com a arte </a:t>
            </a:r>
            <a:r>
              <a:rPr lang="pt-PT" sz="1600" dirty="0" smtClean="0">
                <a:solidFill>
                  <a:schemeClr val="bg1">
                    <a:lumMod val="65000"/>
                  </a:schemeClr>
                </a:solidFill>
              </a:rPr>
              <a:t>abstracta, </a:t>
            </a:r>
            <a:r>
              <a:rPr lang="pt-PT" sz="1600" dirty="0" smtClean="0">
                <a:solidFill>
                  <a:schemeClr val="bg1">
                    <a:lumMod val="65000"/>
                  </a:schemeClr>
                </a:solidFill>
              </a:rPr>
              <a:t>o que influenciou bastante a sua produção </a:t>
            </a:r>
            <a:r>
              <a:rPr lang="pt-PT" sz="1600" dirty="0" smtClean="0">
                <a:solidFill>
                  <a:schemeClr val="bg1">
                    <a:lumMod val="65000"/>
                  </a:schemeClr>
                </a:solidFill>
              </a:rPr>
              <a:t>pictórica. As </a:t>
            </a:r>
            <a:r>
              <a:rPr lang="pt-PT" sz="1600" dirty="0" smtClean="0">
                <a:solidFill>
                  <a:schemeClr val="bg1">
                    <a:lumMod val="65000"/>
                  </a:schemeClr>
                </a:solidFill>
              </a:rPr>
              <a:t>pinturas </a:t>
            </a:r>
            <a:r>
              <a:rPr lang="pt-PT" sz="1600" dirty="0" smtClean="0">
                <a:solidFill>
                  <a:schemeClr val="bg1">
                    <a:lumMod val="65000"/>
                  </a:schemeClr>
                </a:solidFill>
              </a:rPr>
              <a:t>abstractas </a:t>
            </a:r>
            <a:r>
              <a:rPr lang="pt-PT" sz="1600" dirty="0" smtClean="0">
                <a:solidFill>
                  <a:schemeClr val="bg1">
                    <a:lumMod val="65000"/>
                  </a:schemeClr>
                </a:solidFill>
              </a:rPr>
              <a:t>que realizou no final da década de 60 exploram o tema da caracterização do espaço pictórico e da sugestão ambígua de espaços interiores e de espaços exteriores</a:t>
            </a:r>
            <a:r>
              <a:rPr lang="pt-PT" sz="1600" dirty="0" smtClean="0">
                <a:solidFill>
                  <a:schemeClr val="bg1">
                    <a:lumMod val="65000"/>
                  </a:schemeClr>
                </a:solidFill>
              </a:rPr>
              <a:t>.</a:t>
            </a:r>
          </a:p>
          <a:p>
            <a:pPr algn="just">
              <a:buNone/>
            </a:pPr>
            <a:r>
              <a:rPr lang="pt-PT" sz="1600" dirty="0" smtClean="0">
                <a:solidFill>
                  <a:schemeClr val="bg1">
                    <a:lumMod val="65000"/>
                  </a:schemeClr>
                </a:solidFill>
              </a:rPr>
              <a:t/>
            </a:r>
            <a:br>
              <a:rPr lang="pt-PT" sz="1600" dirty="0" smtClean="0">
                <a:solidFill>
                  <a:schemeClr val="bg1">
                    <a:lumMod val="65000"/>
                  </a:schemeClr>
                </a:solidFill>
              </a:rPr>
            </a:br>
            <a:endParaRPr lang="pt-PT" sz="1600" u="sng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26626" name="Picture 2" descr="http://artistadaquinzena.wikispaces.com/file/view/helenaalmeida.jpeg/192926288/helenaalmeida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3861048"/>
            <a:ext cx="2000250" cy="2667000"/>
          </a:xfrm>
          <a:prstGeom prst="rect">
            <a:avLst/>
          </a:prstGeom>
          <a:noFill/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3491880" y="764704"/>
            <a:ext cx="5184576" cy="692696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24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Dotum" pitchFamily="34" charset="-127"/>
                <a:ea typeface="Dotum" pitchFamily="34" charset="-127"/>
                <a:cs typeface="+mj-cs"/>
              </a:rPr>
              <a:t>Notas biográficas</a:t>
            </a:r>
            <a:endParaRPr kumimoji="0" lang="pt-PT" sz="24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  <a:lumOff val="5000"/>
                </a:schemeClr>
              </a:solidFill>
              <a:effectLst/>
              <a:uLnTx/>
              <a:uFillTx/>
              <a:latin typeface="Dotum" pitchFamily="34" charset="-127"/>
              <a:ea typeface="Dotum" pitchFamily="34" charset="-127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Desenho Habitad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84784"/>
            <a:ext cx="9144000" cy="5457827"/>
          </a:xfrm>
          <a:prstGeom prst="rect">
            <a:avLst/>
          </a:prstGeom>
          <a:noFill/>
        </p:spPr>
      </p:pic>
      <p:sp>
        <p:nvSpPr>
          <p:cNvPr id="6" name="Título 1"/>
          <p:cNvSpPr txBox="1">
            <a:spLocks/>
          </p:cNvSpPr>
          <p:nvPr/>
        </p:nvSpPr>
        <p:spPr>
          <a:xfrm>
            <a:off x="3419872" y="764704"/>
            <a:ext cx="5184576" cy="692696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2400" b="1" noProof="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Dotum" pitchFamily="34" charset="-127"/>
                <a:ea typeface="Dotum" pitchFamily="34" charset="-127"/>
                <a:cs typeface="+mj-cs"/>
              </a:rPr>
              <a:t>O desenho</a:t>
            </a:r>
            <a:endParaRPr kumimoji="0" lang="pt-PT" sz="24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  <a:lumOff val="5000"/>
                </a:schemeClr>
              </a:solidFill>
              <a:effectLst/>
              <a:uLnTx/>
              <a:uFillTx/>
              <a:latin typeface="Dotum" pitchFamily="34" charset="-127"/>
              <a:ea typeface="Dotum" pitchFamily="34" charset="-127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http://2.bp.blogspot.com/-DhanQVHbcm8/TVsQth0OaxI/AAAAAAAAAg4/yk5JkZM4KIc/s320/Separa%25C3%25A7%25C3%25A3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1484784"/>
            <a:ext cx="6650017" cy="5373216"/>
          </a:xfrm>
          <a:prstGeom prst="rect">
            <a:avLst/>
          </a:prstGeom>
          <a:noFill/>
        </p:spPr>
      </p:pic>
      <p:sp>
        <p:nvSpPr>
          <p:cNvPr id="6" name="Marcador de Posição de Conteúdo 2"/>
          <p:cNvSpPr txBox="1">
            <a:spLocks/>
          </p:cNvSpPr>
          <p:nvPr/>
        </p:nvSpPr>
        <p:spPr>
          <a:xfrm>
            <a:off x="6588224" y="6361856"/>
            <a:ext cx="1944216" cy="811560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marL="8890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pt-PT" sz="1600" i="1" noProof="0" dirty="0" smtClean="0">
                <a:solidFill>
                  <a:schemeClr val="bg1">
                    <a:lumMod val="65000"/>
                  </a:schemeClr>
                </a:solidFill>
              </a:rPr>
              <a:t>Separação</a:t>
            </a:r>
            <a:r>
              <a:rPr kumimoji="0" lang="pt-P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1976</a:t>
            </a:r>
            <a:endParaRPr kumimoji="0" lang="pt-PT" sz="16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3419872" y="764704"/>
            <a:ext cx="5184576" cy="692696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2400" b="1" noProof="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Dotum" pitchFamily="34" charset="-127"/>
                <a:ea typeface="Dotum" pitchFamily="34" charset="-127"/>
                <a:cs typeface="+mj-cs"/>
              </a:rPr>
              <a:t>O desenho</a:t>
            </a:r>
            <a:endParaRPr kumimoji="0" lang="pt-PT" sz="24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  <a:lumOff val="5000"/>
                </a:schemeClr>
              </a:solidFill>
              <a:effectLst/>
              <a:uLnTx/>
              <a:uFillTx/>
              <a:latin typeface="Dotum" pitchFamily="34" charset="-127"/>
              <a:ea typeface="Dotum" pitchFamily="34" charset="-127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3419872" y="764704"/>
            <a:ext cx="5184576" cy="692696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24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Dotum" pitchFamily="34" charset="-127"/>
                <a:ea typeface="Dotum" pitchFamily="34" charset="-127"/>
                <a:cs typeface="+mj-cs"/>
              </a:rPr>
              <a:t>A fotografia</a:t>
            </a:r>
            <a:endParaRPr kumimoji="0" lang="pt-PT" sz="24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  <a:lumOff val="5000"/>
                </a:schemeClr>
              </a:solidFill>
              <a:effectLst/>
              <a:uLnTx/>
              <a:uFillTx/>
              <a:latin typeface="Dotum" pitchFamily="34" charset="-127"/>
              <a:ea typeface="Dotum" pitchFamily="34" charset="-127"/>
              <a:cs typeface="+mj-cs"/>
            </a:endParaRPr>
          </a:p>
        </p:txBody>
      </p:sp>
      <p:sp>
        <p:nvSpPr>
          <p:cNvPr id="5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4625609"/>
          </a:xfrm>
        </p:spPr>
        <p:txBody>
          <a:bodyPr>
            <a:normAutofit/>
          </a:bodyPr>
          <a:lstStyle/>
          <a:p>
            <a:pPr algn="just"/>
            <a:r>
              <a:rPr lang="pt-PT" sz="1600" dirty="0" smtClean="0">
                <a:solidFill>
                  <a:schemeClr val="bg1">
                    <a:lumMod val="65000"/>
                  </a:schemeClr>
                </a:solidFill>
              </a:rPr>
              <a:t>A fotografia, a pintura e o desenho conjugam-se numa prática artística que se constrói nos limiares de todas essas disciplinas, criando a sua própria linguagem e com o corpo como suporte primeiro da sua intervenção plástica.</a:t>
            </a:r>
            <a:endParaRPr lang="pt-PT" sz="16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47106" name="Picture 2" descr="http://www.pablogt.com/uploads/2011/04/ha_inner_improv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708920"/>
            <a:ext cx="3163643" cy="3956323"/>
          </a:xfrm>
          <a:prstGeom prst="rect">
            <a:avLst/>
          </a:prstGeom>
          <a:noFill/>
        </p:spPr>
      </p:pic>
      <p:sp>
        <p:nvSpPr>
          <p:cNvPr id="7" name="Marcador de Posição de Conteúdo 2"/>
          <p:cNvSpPr txBox="1">
            <a:spLocks/>
          </p:cNvSpPr>
          <p:nvPr/>
        </p:nvSpPr>
        <p:spPr>
          <a:xfrm>
            <a:off x="4067944" y="6361856"/>
            <a:ext cx="4860032" cy="811560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marL="889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pt-PT" sz="1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Estudo para um enriquecimento interior </a:t>
            </a:r>
            <a:r>
              <a:rPr kumimoji="0" lang="pt-P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1977</a:t>
            </a:r>
            <a:endParaRPr kumimoji="0" lang="pt-PT" sz="16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2" name="Picture 4" descr="http://lh6.ggpht.com/_txxk3q7HrNA/TNbNL828z3I/AAAAAAAABVM/TyuOAUuHpF4/HelenaAlmeida_2006_Perda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1417212"/>
            <a:ext cx="4139953" cy="5459279"/>
          </a:xfrm>
          <a:prstGeom prst="rect">
            <a:avLst/>
          </a:prstGeom>
          <a:noFill/>
        </p:spPr>
      </p:pic>
      <p:sp>
        <p:nvSpPr>
          <p:cNvPr id="7" name="Marcador de Posição de Conteúdo 2"/>
          <p:cNvSpPr txBox="1">
            <a:spLocks/>
          </p:cNvSpPr>
          <p:nvPr/>
        </p:nvSpPr>
        <p:spPr>
          <a:xfrm>
            <a:off x="4067944" y="6433864"/>
            <a:ext cx="4860032" cy="811560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marL="889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pt-PT" sz="1600" i="1" dirty="0" smtClean="0">
                <a:solidFill>
                  <a:schemeClr val="bg1">
                    <a:lumMod val="65000"/>
                  </a:schemeClr>
                </a:solidFill>
              </a:rPr>
              <a:t>Perdão (Série)</a:t>
            </a:r>
            <a:r>
              <a:rPr kumimoji="0" lang="pt-PT" sz="1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pt-P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2006</a:t>
            </a:r>
            <a:endParaRPr kumimoji="0" lang="pt-PT" sz="16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3419872" y="764704"/>
            <a:ext cx="5184576" cy="692696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24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Dotum" pitchFamily="34" charset="-127"/>
                <a:ea typeface="Dotum" pitchFamily="34" charset="-127"/>
                <a:cs typeface="+mj-cs"/>
              </a:rPr>
              <a:t>A fotografia</a:t>
            </a:r>
            <a:endParaRPr kumimoji="0" lang="pt-PT" sz="24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  <a:lumOff val="5000"/>
                </a:schemeClr>
              </a:solidFill>
              <a:effectLst/>
              <a:uLnTx/>
              <a:uFillTx/>
              <a:latin typeface="Dotum" pitchFamily="34" charset="-127"/>
              <a:ea typeface="Dotum" pitchFamily="34" charset="-127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6" name="Picture 4" descr="http://fashion4fun.com.br/wp-content/uploads/2011/09/colecao-de-fotografia-contemporanea-da-telefonica-helena-almeida-seduzir-2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512" y="1431111"/>
            <a:ext cx="3672408" cy="5398441"/>
          </a:xfrm>
          <a:prstGeom prst="rect">
            <a:avLst/>
          </a:prstGeom>
          <a:noFill/>
        </p:spPr>
      </p:pic>
      <p:sp>
        <p:nvSpPr>
          <p:cNvPr id="6" name="Marcador de Posição de Conteúdo 2"/>
          <p:cNvSpPr txBox="1">
            <a:spLocks/>
          </p:cNvSpPr>
          <p:nvPr/>
        </p:nvSpPr>
        <p:spPr>
          <a:xfrm>
            <a:off x="3528392" y="6433864"/>
            <a:ext cx="4860032" cy="811560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marL="889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pt-PT" sz="1600" i="1" dirty="0" smtClean="0">
                <a:solidFill>
                  <a:schemeClr val="bg1">
                    <a:lumMod val="65000"/>
                  </a:schemeClr>
                </a:solidFill>
              </a:rPr>
              <a:t>Seduzir (Série)</a:t>
            </a:r>
            <a:r>
              <a:rPr kumimoji="0" lang="pt-PT" sz="1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pt-P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2002</a:t>
            </a:r>
            <a:endParaRPr kumimoji="0" lang="pt-PT" sz="16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3419872" y="764704"/>
            <a:ext cx="5184576" cy="692696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24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Dotum" pitchFamily="34" charset="-127"/>
                <a:ea typeface="Dotum" pitchFamily="34" charset="-127"/>
                <a:cs typeface="+mj-cs"/>
              </a:rPr>
              <a:t>A fotografia</a:t>
            </a:r>
            <a:endParaRPr kumimoji="0" lang="pt-PT" sz="24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  <a:lumOff val="5000"/>
                </a:schemeClr>
              </a:solidFill>
              <a:effectLst/>
              <a:uLnTx/>
              <a:uFillTx/>
              <a:latin typeface="Dotum" pitchFamily="34" charset="-127"/>
              <a:ea typeface="Dotum" pitchFamily="34" charset="-127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http://3.bp.blogspot.com/_BXKxvhmAAJg/R4QSa5IdZwI/AAAAAAAADiE/kJANibxRc-g/s400/Negro+Exterior,+1981,+fotografi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644957"/>
            <a:ext cx="3600400" cy="5017979"/>
          </a:xfrm>
          <a:prstGeom prst="rect">
            <a:avLst/>
          </a:prstGeom>
          <a:noFill/>
        </p:spPr>
      </p:pic>
      <p:sp>
        <p:nvSpPr>
          <p:cNvPr id="6" name="Marcador de Posição de Conteúdo 2"/>
          <p:cNvSpPr txBox="1">
            <a:spLocks/>
          </p:cNvSpPr>
          <p:nvPr/>
        </p:nvSpPr>
        <p:spPr>
          <a:xfrm>
            <a:off x="3779912" y="6361856"/>
            <a:ext cx="4860032" cy="811560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marL="889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pt-PT" sz="1600" i="1" noProof="0" dirty="0" smtClean="0">
                <a:solidFill>
                  <a:schemeClr val="bg1">
                    <a:lumMod val="65000"/>
                  </a:schemeClr>
                </a:solidFill>
              </a:rPr>
              <a:t>Negro exterior</a:t>
            </a:r>
            <a:r>
              <a:rPr kumimoji="0" lang="pt-PT" sz="1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pt-P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1981</a:t>
            </a:r>
            <a:endParaRPr kumimoji="0" lang="pt-PT" sz="16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3419872" y="764704"/>
            <a:ext cx="5184576" cy="692696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24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Dotum" pitchFamily="34" charset="-127"/>
                <a:ea typeface="Dotum" pitchFamily="34" charset="-127"/>
                <a:cs typeface="+mj-cs"/>
              </a:rPr>
              <a:t>A fotografia</a:t>
            </a:r>
            <a:endParaRPr kumimoji="0" lang="pt-PT" sz="24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  <a:lumOff val="5000"/>
                </a:schemeClr>
              </a:solidFill>
              <a:effectLst/>
              <a:uLnTx/>
              <a:uFillTx/>
              <a:latin typeface="Dotum" pitchFamily="34" charset="-127"/>
              <a:ea typeface="Dotum" pitchFamily="34" charset="-127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http://4.bp.blogspot.com/_BXKxvhmAAJg/R4QRyJIdZvI/AAAAAAAADh8/QmWSnrITL6E/s400/A+Casa,+1982,+fotografi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628800"/>
            <a:ext cx="3591399" cy="5040560"/>
          </a:xfrm>
          <a:prstGeom prst="rect">
            <a:avLst/>
          </a:prstGeom>
          <a:noFill/>
        </p:spPr>
      </p:pic>
      <p:sp>
        <p:nvSpPr>
          <p:cNvPr id="6" name="Marcador de Posição de Conteúdo 2"/>
          <p:cNvSpPr txBox="1">
            <a:spLocks/>
          </p:cNvSpPr>
          <p:nvPr/>
        </p:nvSpPr>
        <p:spPr>
          <a:xfrm>
            <a:off x="3851920" y="6289848"/>
            <a:ext cx="4860032" cy="811560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marL="889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pt-PT" sz="1600" i="1" dirty="0" smtClean="0">
                <a:solidFill>
                  <a:schemeClr val="bg1">
                    <a:lumMod val="65000"/>
                  </a:schemeClr>
                </a:solidFill>
              </a:rPr>
              <a:t>A casa</a:t>
            </a:r>
            <a:r>
              <a:rPr kumimoji="0" lang="pt-PT" sz="1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pt-P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1982</a:t>
            </a:r>
            <a:endParaRPr kumimoji="0" lang="pt-PT" sz="16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3419872" y="764704"/>
            <a:ext cx="5184576" cy="692696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24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Dotum" pitchFamily="34" charset="-127"/>
                <a:ea typeface="Dotum" pitchFamily="34" charset="-127"/>
                <a:cs typeface="+mj-cs"/>
              </a:rPr>
              <a:t>A fotografia</a:t>
            </a:r>
            <a:endParaRPr kumimoji="0" lang="pt-PT" sz="24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  <a:lumOff val="5000"/>
                </a:schemeClr>
              </a:solidFill>
              <a:effectLst/>
              <a:uLnTx/>
              <a:uFillTx/>
              <a:latin typeface="Dotum" pitchFamily="34" charset="-127"/>
              <a:ea typeface="Dotum" pitchFamily="34" charset="-127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http://4.bp.blogspot.com/_BXKxvhmAAJg/R4QRnJIdZuI/AAAAAAAADh0/BZ7Zu07G-no/s400/Sem+T%C3%ADtulo,+1996-97,+fotografi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554940"/>
            <a:ext cx="4032448" cy="5186428"/>
          </a:xfrm>
          <a:prstGeom prst="rect">
            <a:avLst/>
          </a:prstGeom>
          <a:noFill/>
        </p:spPr>
      </p:pic>
      <p:sp>
        <p:nvSpPr>
          <p:cNvPr id="6" name="Marcador de Posição de Conteúdo 2"/>
          <p:cNvSpPr txBox="1">
            <a:spLocks/>
          </p:cNvSpPr>
          <p:nvPr/>
        </p:nvSpPr>
        <p:spPr>
          <a:xfrm>
            <a:off x="4104456" y="6361856"/>
            <a:ext cx="4860032" cy="811560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marL="889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pt-PT" sz="1600" i="1" noProof="0" dirty="0" smtClean="0">
                <a:solidFill>
                  <a:schemeClr val="bg1">
                    <a:lumMod val="65000"/>
                  </a:schemeClr>
                </a:solidFill>
              </a:rPr>
              <a:t>S/ título</a:t>
            </a:r>
            <a:r>
              <a:rPr kumimoji="0" lang="pt-PT" sz="1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pt-P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1996/</a:t>
            </a:r>
            <a:r>
              <a:rPr kumimoji="0" lang="pt-PT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97</a:t>
            </a:r>
            <a:endParaRPr kumimoji="0" lang="pt-PT" sz="16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3419872" y="764704"/>
            <a:ext cx="5184576" cy="692696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24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Dotum" pitchFamily="34" charset="-127"/>
                <a:ea typeface="Dotum" pitchFamily="34" charset="-127"/>
                <a:cs typeface="+mj-cs"/>
              </a:rPr>
              <a:t>A fotografia</a:t>
            </a:r>
            <a:endParaRPr kumimoji="0" lang="pt-PT" sz="24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  <a:lumOff val="5000"/>
                </a:schemeClr>
              </a:solidFill>
              <a:effectLst/>
              <a:uLnTx/>
              <a:uFillTx/>
              <a:latin typeface="Dotum" pitchFamily="34" charset="-127"/>
              <a:ea typeface="Dotum" pitchFamily="34" charset="-127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3491880" y="764704"/>
            <a:ext cx="5184576" cy="692696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24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Dotum" pitchFamily="34" charset="-127"/>
                <a:ea typeface="Dotum" pitchFamily="34" charset="-127"/>
                <a:cs typeface="+mj-cs"/>
              </a:rPr>
              <a:t>A dimensão performativa</a:t>
            </a:r>
            <a:endParaRPr kumimoji="0" lang="pt-PT" sz="24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  <a:lumOff val="5000"/>
                </a:schemeClr>
              </a:solidFill>
              <a:effectLst/>
              <a:uLnTx/>
              <a:uFillTx/>
              <a:latin typeface="Dotum" pitchFamily="34" charset="-127"/>
              <a:ea typeface="Dotum" pitchFamily="34" charset="-127"/>
              <a:cs typeface="+mj-cs"/>
            </a:endParaRPr>
          </a:p>
        </p:txBody>
      </p:sp>
      <p:sp>
        <p:nvSpPr>
          <p:cNvPr id="5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4625609"/>
          </a:xfrm>
        </p:spPr>
        <p:txBody>
          <a:bodyPr>
            <a:normAutofit/>
          </a:bodyPr>
          <a:lstStyle/>
          <a:p>
            <a:pPr algn="just"/>
            <a:r>
              <a:rPr lang="pt-PT" sz="1600" dirty="0" smtClean="0">
                <a:solidFill>
                  <a:schemeClr val="bg1">
                    <a:lumMod val="65000"/>
                  </a:schemeClr>
                </a:solidFill>
              </a:rPr>
              <a:t>Os anos 60 e 70 do século XX foram o momento auge da performance, anos que coincidem precisamente com o início de carreira de Helena Almeida. </a:t>
            </a:r>
          </a:p>
          <a:p>
            <a:pPr algn="just"/>
            <a:endParaRPr lang="pt-PT" sz="16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just"/>
            <a:r>
              <a:rPr lang="pt-PT" sz="1600" dirty="0" smtClean="0">
                <a:solidFill>
                  <a:schemeClr val="bg1">
                    <a:lumMod val="65000"/>
                  </a:schemeClr>
                </a:solidFill>
              </a:rPr>
              <a:t>Na performance, o corpo é ele próprio autor, obra e conteúdo, marcando a individualidade da artista.</a:t>
            </a:r>
            <a:endParaRPr lang="pt-PT" sz="16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53250" name="Picture 2" descr="http://3.bp.blogspot.com/_BXKxvhmAAJg/R4QOt5IdZhI/AAAAAAAADgM/Hj6Z5xyY9yY/s400/Helena+Almeida,+Sente-me,+197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2996952"/>
            <a:ext cx="3557986" cy="3621360"/>
          </a:xfrm>
          <a:prstGeom prst="rect">
            <a:avLst/>
          </a:prstGeom>
          <a:noFill/>
        </p:spPr>
      </p:pic>
      <p:sp>
        <p:nvSpPr>
          <p:cNvPr id="7" name="Marcador de Posição de Conteúdo 2"/>
          <p:cNvSpPr txBox="1">
            <a:spLocks/>
          </p:cNvSpPr>
          <p:nvPr/>
        </p:nvSpPr>
        <p:spPr>
          <a:xfrm>
            <a:off x="1979712" y="6289848"/>
            <a:ext cx="3096344" cy="811560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marL="8890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pt-PT" sz="1600" i="1" noProof="0" dirty="0" smtClean="0">
                <a:solidFill>
                  <a:schemeClr val="bg1">
                    <a:lumMod val="65000"/>
                  </a:schemeClr>
                </a:solidFill>
              </a:rPr>
              <a:t>Sente-me</a:t>
            </a:r>
            <a:r>
              <a:rPr kumimoji="0" lang="pt-PT" sz="1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pt-P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1979</a:t>
            </a:r>
            <a:endParaRPr kumimoji="0" lang="pt-PT" sz="16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osição de Conteúdo 2"/>
          <p:cNvSpPr txBox="1">
            <a:spLocks/>
          </p:cNvSpPr>
          <p:nvPr/>
        </p:nvSpPr>
        <p:spPr>
          <a:xfrm>
            <a:off x="6912768" y="6453336"/>
            <a:ext cx="1763688" cy="811560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marL="8890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pt-PT" sz="1600" i="1" dirty="0" smtClean="0">
                <a:solidFill>
                  <a:schemeClr val="bg1">
                    <a:lumMod val="65000"/>
                  </a:schemeClr>
                </a:solidFill>
              </a:rPr>
              <a:t>Ouve</a:t>
            </a:r>
            <a:r>
              <a:rPr lang="pt-PT" sz="1600" i="1" noProof="0" dirty="0" smtClean="0">
                <a:solidFill>
                  <a:schemeClr val="bg1">
                    <a:lumMod val="65000"/>
                  </a:schemeClr>
                </a:solidFill>
              </a:rPr>
              <a:t>-me</a:t>
            </a:r>
            <a:r>
              <a:rPr kumimoji="0" lang="pt-PT" sz="1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pt-P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1979</a:t>
            </a:r>
            <a:endParaRPr kumimoji="0" lang="pt-PT" sz="16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4274" name="Picture 2" descr="http://5dias.net/wp-content/uploads/2009/04/halmeida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1440160"/>
            <a:ext cx="6981057" cy="5445224"/>
          </a:xfrm>
          <a:prstGeom prst="rect">
            <a:avLst/>
          </a:prstGeom>
          <a:noFill/>
        </p:spPr>
      </p:pic>
      <p:sp>
        <p:nvSpPr>
          <p:cNvPr id="7" name="Título 1"/>
          <p:cNvSpPr txBox="1">
            <a:spLocks/>
          </p:cNvSpPr>
          <p:nvPr/>
        </p:nvSpPr>
        <p:spPr>
          <a:xfrm>
            <a:off x="3491880" y="764704"/>
            <a:ext cx="5184576" cy="692696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24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Dotum" pitchFamily="34" charset="-127"/>
                <a:ea typeface="Dotum" pitchFamily="34" charset="-127"/>
                <a:cs typeface="+mj-cs"/>
              </a:rPr>
              <a:t>A dimensão performativa</a:t>
            </a:r>
            <a:endParaRPr kumimoji="0" lang="pt-PT" sz="24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  <a:lumOff val="5000"/>
                </a:schemeClr>
              </a:solidFill>
              <a:effectLst/>
              <a:uLnTx/>
              <a:uFillTx/>
              <a:latin typeface="Dotum" pitchFamily="34" charset="-127"/>
              <a:ea typeface="Dotum" pitchFamily="34" charset="-127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pt-PT" sz="1600" i="1" dirty="0" smtClean="0">
                <a:solidFill>
                  <a:schemeClr val="bg1">
                    <a:lumMod val="65000"/>
                  </a:schemeClr>
                </a:solidFill>
              </a:rPr>
              <a:t>“… eu posava para o meu pai desde pequena, desde os 10 – 11 anos, quando não tinha aulas, ia para lá. E dava-me imenso prazer posar com os panos… e o silêncio do atelier, o barulho da salamandra; o meu pai a fazer escultura. E o que sobretudo aprendi com ele foram as horas de trabalho: o quanto é necessário trabalhar, horas e horas seguida, em condições que se tem de deixar de sentir o corpo. O corpo não existe e o meu corpo era também como se não existisse. Eu estava ali, parada: era um modelo, não podia ter frio ou calor. E isso foi bom.</a:t>
            </a:r>
            <a:r>
              <a:rPr lang="pt-PT" sz="1600" dirty="0" smtClean="0">
                <a:solidFill>
                  <a:schemeClr val="bg1">
                    <a:lumMod val="65000"/>
                  </a:schemeClr>
                </a:solidFill>
              </a:rPr>
              <a:t>” </a:t>
            </a:r>
          </a:p>
          <a:p>
            <a:pPr algn="just"/>
            <a:endParaRPr lang="pt-PT" sz="16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r">
              <a:buNone/>
            </a:pPr>
            <a:r>
              <a:rPr lang="pt-PT" sz="1200" dirty="0" smtClean="0">
                <a:solidFill>
                  <a:schemeClr val="bg1">
                    <a:lumMod val="65000"/>
                  </a:schemeClr>
                </a:solidFill>
              </a:rPr>
              <a:t>Helena Almeida em entrevista a Isabel Carlos, 1998</a:t>
            </a:r>
            <a:endParaRPr lang="pt-PT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3419872" y="764704"/>
            <a:ext cx="5184576" cy="692696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2400" b="1" noProof="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Dotum" pitchFamily="34" charset="-127"/>
                <a:ea typeface="Dotum" pitchFamily="34" charset="-127"/>
                <a:cs typeface="+mj-cs"/>
              </a:rPr>
              <a:t>Os primeiros anos</a:t>
            </a:r>
            <a:endParaRPr kumimoji="0" lang="pt-PT" sz="24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  <a:lumOff val="5000"/>
                </a:schemeClr>
              </a:solidFill>
              <a:effectLst/>
              <a:uLnTx/>
              <a:uFillTx/>
              <a:latin typeface="Dotum" pitchFamily="34" charset="-127"/>
              <a:ea typeface="Dotum" pitchFamily="34" charset="-127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osição de Conteúdo 2"/>
          <p:cNvSpPr txBox="1">
            <a:spLocks/>
          </p:cNvSpPr>
          <p:nvPr/>
        </p:nvSpPr>
        <p:spPr>
          <a:xfrm>
            <a:off x="3995936" y="6453336"/>
            <a:ext cx="1763688" cy="811560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marL="8890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pt-PT" sz="1600" i="1" dirty="0" smtClean="0">
                <a:solidFill>
                  <a:schemeClr val="bg1">
                    <a:lumMod val="65000"/>
                  </a:schemeClr>
                </a:solidFill>
              </a:rPr>
              <a:t>Ouve</a:t>
            </a:r>
            <a:r>
              <a:rPr lang="pt-PT" sz="1600" i="1" noProof="0" dirty="0" smtClean="0">
                <a:solidFill>
                  <a:schemeClr val="bg1">
                    <a:lumMod val="65000"/>
                  </a:schemeClr>
                </a:solidFill>
              </a:rPr>
              <a:t>-me</a:t>
            </a:r>
            <a:r>
              <a:rPr kumimoji="0" lang="pt-PT" sz="1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pt-P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1979</a:t>
            </a:r>
            <a:endParaRPr kumimoji="0" lang="pt-PT" sz="16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5298" name="Picture 2" descr="http://loveoutoflust.files.wordpress.com/2011/10/7-ouve-m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56621"/>
            <a:ext cx="4067944" cy="5401379"/>
          </a:xfrm>
          <a:prstGeom prst="rect">
            <a:avLst/>
          </a:prstGeom>
          <a:noFill/>
        </p:spPr>
      </p:pic>
      <p:sp>
        <p:nvSpPr>
          <p:cNvPr id="7" name="Título 1"/>
          <p:cNvSpPr txBox="1">
            <a:spLocks/>
          </p:cNvSpPr>
          <p:nvPr/>
        </p:nvSpPr>
        <p:spPr>
          <a:xfrm>
            <a:off x="3491880" y="764704"/>
            <a:ext cx="5184576" cy="692696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24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Dotum" pitchFamily="34" charset="-127"/>
                <a:ea typeface="Dotum" pitchFamily="34" charset="-127"/>
                <a:cs typeface="+mj-cs"/>
              </a:rPr>
              <a:t>A dimensão performativa</a:t>
            </a:r>
            <a:endParaRPr kumimoji="0" lang="pt-PT" sz="24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  <a:lumOff val="5000"/>
                </a:schemeClr>
              </a:solidFill>
              <a:effectLst/>
              <a:uLnTx/>
              <a:uFillTx/>
              <a:latin typeface="Dotum" pitchFamily="34" charset="-127"/>
              <a:ea typeface="Dotum" pitchFamily="34" charset="-127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 descr="http://www.artnet.com/artwork_images/40/625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12776"/>
            <a:ext cx="9144000" cy="5445224"/>
          </a:xfrm>
          <a:prstGeom prst="rect">
            <a:avLst/>
          </a:prstGeom>
          <a:noFill/>
        </p:spPr>
      </p:pic>
      <p:sp>
        <p:nvSpPr>
          <p:cNvPr id="5" name="Marcador de Posição de Conteúdo 2"/>
          <p:cNvSpPr txBox="1">
            <a:spLocks/>
          </p:cNvSpPr>
          <p:nvPr/>
        </p:nvSpPr>
        <p:spPr>
          <a:xfrm>
            <a:off x="6983760" y="6452220"/>
            <a:ext cx="2160240" cy="811560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marL="8890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pt-PT" sz="1600" i="1" dirty="0" smtClean="0"/>
              <a:t>Seduzir (Série)</a:t>
            </a:r>
            <a:r>
              <a:rPr kumimoji="0" lang="pt-PT" sz="1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pt-P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2002</a:t>
            </a:r>
            <a:endParaRPr kumimoji="0" lang="pt-PT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3491880" y="764704"/>
            <a:ext cx="5184576" cy="692696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24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Dotum" pitchFamily="34" charset="-127"/>
                <a:ea typeface="Dotum" pitchFamily="34" charset="-127"/>
                <a:cs typeface="+mj-cs"/>
              </a:rPr>
              <a:t>A dimensão performativa</a:t>
            </a:r>
            <a:endParaRPr kumimoji="0" lang="pt-PT" sz="24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  <a:lumOff val="5000"/>
                </a:schemeClr>
              </a:solidFill>
              <a:effectLst/>
              <a:uLnTx/>
              <a:uFillTx/>
              <a:latin typeface="Dotum" pitchFamily="34" charset="-127"/>
              <a:ea typeface="Dotum" pitchFamily="34" charset="-127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 descr="http://loveoutoflust.files.wordpress.com/2011/10/9-seduzi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31989"/>
            <a:ext cx="3923928" cy="5381387"/>
          </a:xfrm>
          <a:prstGeom prst="rect">
            <a:avLst/>
          </a:prstGeom>
          <a:noFill/>
        </p:spPr>
      </p:pic>
      <p:sp>
        <p:nvSpPr>
          <p:cNvPr id="6" name="Marcador de Posição de Conteúdo 2"/>
          <p:cNvSpPr txBox="1">
            <a:spLocks/>
          </p:cNvSpPr>
          <p:nvPr/>
        </p:nvSpPr>
        <p:spPr>
          <a:xfrm>
            <a:off x="3635896" y="6433864"/>
            <a:ext cx="2160240" cy="811560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marL="8890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pt-PT" sz="1600" i="1" dirty="0" smtClean="0">
                <a:solidFill>
                  <a:schemeClr val="bg1">
                    <a:lumMod val="65000"/>
                  </a:schemeClr>
                </a:solidFill>
              </a:rPr>
              <a:t>Seduzir (Série)</a:t>
            </a:r>
            <a:r>
              <a:rPr kumimoji="0" lang="pt-PT" sz="1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pt-P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2002</a:t>
            </a:r>
            <a:endParaRPr kumimoji="0" lang="pt-PT" sz="16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3491880" y="764704"/>
            <a:ext cx="5184576" cy="692696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24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Dotum" pitchFamily="34" charset="-127"/>
                <a:ea typeface="Dotum" pitchFamily="34" charset="-127"/>
                <a:cs typeface="+mj-cs"/>
              </a:rPr>
              <a:t>A dimensão performativa</a:t>
            </a:r>
            <a:endParaRPr kumimoji="0" lang="pt-PT" sz="24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  <a:lumOff val="5000"/>
                </a:schemeClr>
              </a:solidFill>
              <a:effectLst/>
              <a:uLnTx/>
              <a:uFillTx/>
              <a:latin typeface="Dotum" pitchFamily="34" charset="-127"/>
              <a:ea typeface="Dotum" pitchFamily="34" charset="-127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69" name="Picture 1" descr="http://www.galerieimtaxispalais.at/archiv_1999-2008/ausstellungen/almeida_larocca/bilder/Spiegelfuss01.jpg"/>
          <p:cNvPicPr>
            <a:picLocks noChangeAspect="1" noChangeArrowheads="1"/>
          </p:cNvPicPr>
          <p:nvPr/>
        </p:nvPicPr>
        <p:blipFill>
          <a:blip r:embed="rId2" cstate="print"/>
          <a:srcRect l="7266" t="15799"/>
          <a:stretch>
            <a:fillRect/>
          </a:stretch>
        </p:blipFill>
        <p:spPr bwMode="auto">
          <a:xfrm>
            <a:off x="0" y="1412776"/>
            <a:ext cx="9144000" cy="5445225"/>
          </a:xfrm>
          <a:prstGeom prst="rect">
            <a:avLst/>
          </a:prstGeom>
          <a:noFill/>
        </p:spPr>
      </p:pic>
      <p:sp>
        <p:nvSpPr>
          <p:cNvPr id="6" name="Marcador de Posição de Conteúdo 2"/>
          <p:cNvSpPr txBox="1">
            <a:spLocks/>
          </p:cNvSpPr>
          <p:nvPr/>
        </p:nvSpPr>
        <p:spPr>
          <a:xfrm>
            <a:off x="6983760" y="6452220"/>
            <a:ext cx="2160240" cy="811560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marL="8890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pt-PT" sz="1600" i="1" noProof="0" dirty="0" smtClean="0"/>
              <a:t>Dentro de mim</a:t>
            </a:r>
            <a:r>
              <a:rPr kumimoji="0" lang="pt-PT" sz="16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pt-PT" sz="1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, 2000</a:t>
            </a:r>
            <a:endParaRPr kumimoji="0" lang="pt-PT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3491880" y="764704"/>
            <a:ext cx="5184576" cy="692696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24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Dotum" pitchFamily="34" charset="-127"/>
                <a:ea typeface="Dotum" pitchFamily="34" charset="-127"/>
                <a:cs typeface="+mj-cs"/>
              </a:rPr>
              <a:t>A dimensão performativa</a:t>
            </a:r>
            <a:endParaRPr kumimoji="0" lang="pt-PT" sz="24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  <a:lumOff val="5000"/>
                </a:schemeClr>
              </a:solidFill>
              <a:effectLst/>
              <a:uLnTx/>
              <a:uFillTx/>
              <a:latin typeface="Dotum" pitchFamily="34" charset="-127"/>
              <a:ea typeface="Dotum" pitchFamily="34" charset="-127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 descr="http://1.bp.blogspot.com/_94MHBXuNWGg/S3SbxeLN9PI/AAAAAAAAAec/WmKHmyQU2vw/s400/Helena+Almeida+.arte_facto+hereges+pervers%C3%B5es+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43780"/>
            <a:ext cx="3707904" cy="5513612"/>
          </a:xfrm>
          <a:prstGeom prst="rect">
            <a:avLst/>
          </a:prstGeom>
          <a:noFill/>
        </p:spPr>
      </p:pic>
      <p:sp>
        <p:nvSpPr>
          <p:cNvPr id="5" name="Marcador de Posição de Conteúdo 2"/>
          <p:cNvSpPr txBox="1">
            <a:spLocks/>
          </p:cNvSpPr>
          <p:nvPr/>
        </p:nvSpPr>
        <p:spPr>
          <a:xfrm>
            <a:off x="3419872" y="6433864"/>
            <a:ext cx="2160240" cy="811560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marL="8890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pt-PT" sz="1600" i="1" noProof="0" dirty="0" smtClean="0">
                <a:solidFill>
                  <a:schemeClr val="bg1">
                    <a:lumMod val="65000"/>
                  </a:schemeClr>
                </a:solidFill>
              </a:rPr>
              <a:t>Dentro de mim</a:t>
            </a:r>
            <a:r>
              <a:rPr kumimoji="0" lang="pt-PT" sz="1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pt-P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1998</a:t>
            </a:r>
            <a:endParaRPr kumimoji="0" lang="pt-PT" sz="16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3491880" y="764704"/>
            <a:ext cx="5184576" cy="692696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24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Dotum" pitchFamily="34" charset="-127"/>
                <a:ea typeface="Dotum" pitchFamily="34" charset="-127"/>
                <a:cs typeface="+mj-cs"/>
              </a:rPr>
              <a:t>A dimensão performativa</a:t>
            </a:r>
            <a:endParaRPr kumimoji="0" lang="pt-PT" sz="24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  <a:lumOff val="5000"/>
                </a:schemeClr>
              </a:solidFill>
              <a:effectLst/>
              <a:uLnTx/>
              <a:uFillTx/>
              <a:latin typeface="Dotum" pitchFamily="34" charset="-127"/>
              <a:ea typeface="Dotum" pitchFamily="34" charset="-127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 descr="http://3.bp.blogspot.com/_94MHBXuNWGg/S3SbrIoUAcI/AAAAAAAAAeU/ZrSit0LJUao/s400/Helena+Almeida+.arte_facto+hereges+pervers%C3%B5es+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12776"/>
            <a:ext cx="9144000" cy="5445224"/>
          </a:xfrm>
          <a:prstGeom prst="rect">
            <a:avLst/>
          </a:prstGeom>
          <a:noFill/>
        </p:spPr>
      </p:pic>
      <p:sp>
        <p:nvSpPr>
          <p:cNvPr id="6" name="Marcador de Posição de Conteúdo 2"/>
          <p:cNvSpPr txBox="1">
            <a:spLocks/>
          </p:cNvSpPr>
          <p:nvPr/>
        </p:nvSpPr>
        <p:spPr>
          <a:xfrm>
            <a:off x="6983760" y="6433864"/>
            <a:ext cx="2160240" cy="811560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marL="8890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pt-PT" sz="1600" i="1" noProof="0" dirty="0" smtClean="0"/>
              <a:t>Desenho</a:t>
            </a:r>
            <a:r>
              <a:rPr kumimoji="0" lang="pt-PT" sz="16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pt-PT" sz="1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, 1999</a:t>
            </a:r>
            <a:endParaRPr kumimoji="0" lang="pt-PT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3491880" y="764704"/>
            <a:ext cx="5184576" cy="692696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24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Dotum" pitchFamily="34" charset="-127"/>
                <a:ea typeface="Dotum" pitchFamily="34" charset="-127"/>
                <a:cs typeface="+mj-cs"/>
              </a:rPr>
              <a:t>A dimensão performativa</a:t>
            </a:r>
            <a:endParaRPr kumimoji="0" lang="pt-PT" sz="24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  <a:lumOff val="5000"/>
                </a:schemeClr>
              </a:solidFill>
              <a:effectLst/>
              <a:uLnTx/>
              <a:uFillTx/>
              <a:latin typeface="Dotum" pitchFamily="34" charset="-127"/>
              <a:ea typeface="Dotum" pitchFamily="34" charset="-127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2" descr="http://1.bp.blogspot.com/_94MHBXuNWGg/S3Sbm2mrSAI/AAAAAAAAAeM/j9JBVPOPsrc/s400/Helena+Almeida+.arte_facto+hereges+pervers%C3%B5es+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12776"/>
            <a:ext cx="9144000" cy="5445224"/>
          </a:xfrm>
          <a:prstGeom prst="rect">
            <a:avLst/>
          </a:prstGeom>
          <a:noFill/>
        </p:spPr>
      </p:pic>
      <p:sp>
        <p:nvSpPr>
          <p:cNvPr id="5" name="Marcador de Posição de Conteúdo 2"/>
          <p:cNvSpPr txBox="1">
            <a:spLocks/>
          </p:cNvSpPr>
          <p:nvPr/>
        </p:nvSpPr>
        <p:spPr>
          <a:xfrm>
            <a:off x="6372200" y="6433864"/>
            <a:ext cx="2771800" cy="811560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marL="8890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pt-PT" sz="1600" i="1" dirty="0" smtClean="0"/>
              <a:t>A experiência do lugar</a:t>
            </a:r>
            <a:r>
              <a:rPr kumimoji="0" lang="pt-PT" sz="16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pt-PT" sz="1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, 2001</a:t>
            </a:r>
            <a:endParaRPr kumimoji="0" lang="pt-PT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3491880" y="764704"/>
            <a:ext cx="5184576" cy="692696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24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Dotum" pitchFamily="34" charset="-127"/>
                <a:ea typeface="Dotum" pitchFamily="34" charset="-127"/>
                <a:cs typeface="+mj-cs"/>
              </a:rPr>
              <a:t>A dimensão performativa</a:t>
            </a:r>
            <a:endParaRPr kumimoji="0" lang="pt-PT" sz="24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  <a:lumOff val="5000"/>
                </a:schemeClr>
              </a:solidFill>
              <a:effectLst/>
              <a:uLnTx/>
              <a:uFillTx/>
              <a:latin typeface="Dotum" pitchFamily="34" charset="-127"/>
              <a:ea typeface="Dotum" pitchFamily="34" charset="-127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 descr="http://4.bp.blogspot.com/_94MHBXuNWGg/S3SbXN7hZcI/AAAAAAAAAeE/U1nJKox2gPE/s400/Helena+Almeida+.arte_facto+hereges+pervers%C3%B5es+22.jpg"/>
          <p:cNvPicPr>
            <a:picLocks noChangeAspect="1" noChangeArrowheads="1"/>
          </p:cNvPicPr>
          <p:nvPr/>
        </p:nvPicPr>
        <p:blipFill>
          <a:blip r:embed="rId2" cstate="print"/>
          <a:srcRect l="2185"/>
          <a:stretch>
            <a:fillRect/>
          </a:stretch>
        </p:blipFill>
        <p:spPr bwMode="auto">
          <a:xfrm>
            <a:off x="0" y="1484784"/>
            <a:ext cx="2987824" cy="5373216"/>
          </a:xfrm>
          <a:prstGeom prst="rect">
            <a:avLst/>
          </a:prstGeom>
          <a:noFill/>
        </p:spPr>
      </p:pic>
      <p:pic>
        <p:nvPicPr>
          <p:cNvPr id="62468" name="Picture 4" descr="http://4.bp.blogspot.com/_94MHBXuNWGg/S3SbS9U2C3I/AAAAAAAAAd8/ZUWpDJvndkY/s400/Helena+Almeida+.arte_facto+hereges+pervers%C3%B5es+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3006" y="1484784"/>
            <a:ext cx="3078342" cy="5373216"/>
          </a:xfrm>
          <a:prstGeom prst="rect">
            <a:avLst/>
          </a:prstGeom>
          <a:noFill/>
        </p:spPr>
      </p:pic>
      <p:pic>
        <p:nvPicPr>
          <p:cNvPr id="62470" name="Picture 6" descr="http://2.bp.blogspot.com/_94MHBXuNWGg/S3SbOmKZTEI/AAAAAAAAAd0/9ySspOUvkJY/s400/Helena+Almeida+.arte_facto+hereges+pervers%C3%B5es+2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34875" y="1484784"/>
            <a:ext cx="3109125" cy="5373216"/>
          </a:xfrm>
          <a:prstGeom prst="rect">
            <a:avLst/>
          </a:prstGeom>
          <a:noFill/>
        </p:spPr>
      </p:pic>
      <p:sp>
        <p:nvSpPr>
          <p:cNvPr id="8" name="Marcador de Posição de Conteúdo 2"/>
          <p:cNvSpPr txBox="1">
            <a:spLocks/>
          </p:cNvSpPr>
          <p:nvPr/>
        </p:nvSpPr>
        <p:spPr>
          <a:xfrm>
            <a:off x="7308304" y="6550496"/>
            <a:ext cx="2160240" cy="478904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marL="889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pt-PT" sz="1600" i="1" dirty="0" smtClean="0"/>
              <a:t>Perdão (Série)</a:t>
            </a:r>
            <a:r>
              <a:rPr kumimoji="0" lang="pt-PT" sz="16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pt-PT" sz="1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, 2006</a:t>
            </a:r>
            <a:endParaRPr kumimoji="0" lang="pt-PT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3491880" y="764704"/>
            <a:ext cx="5184576" cy="692696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24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Dotum" pitchFamily="34" charset="-127"/>
                <a:ea typeface="Dotum" pitchFamily="34" charset="-127"/>
                <a:cs typeface="+mj-cs"/>
              </a:rPr>
              <a:t>A dimensão performativa</a:t>
            </a:r>
            <a:endParaRPr kumimoji="0" lang="pt-PT" sz="24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  <a:lumOff val="5000"/>
                </a:schemeClr>
              </a:solidFill>
              <a:effectLst/>
              <a:uLnTx/>
              <a:uFillTx/>
              <a:latin typeface="Dotum" pitchFamily="34" charset="-127"/>
              <a:ea typeface="Dotum" pitchFamily="34" charset="-127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 descr="http://3.bp.blogspot.com/-YG5We8aTmjU/TmdTodjfBTI/AAAAAAAAG94/RBWym_CxA34/s1600/Helena-Almeida--from-point-to-oisea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84784"/>
            <a:ext cx="9144000" cy="5373216"/>
          </a:xfrm>
          <a:prstGeom prst="rect">
            <a:avLst/>
          </a:prstGeom>
          <a:noFill/>
        </p:spPr>
      </p:pic>
      <p:sp>
        <p:nvSpPr>
          <p:cNvPr id="5" name="Marcador de Posição de Conteúdo 2"/>
          <p:cNvSpPr txBox="1">
            <a:spLocks/>
          </p:cNvSpPr>
          <p:nvPr/>
        </p:nvSpPr>
        <p:spPr>
          <a:xfrm>
            <a:off x="7487816" y="6478488"/>
            <a:ext cx="1764704" cy="478904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marL="889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pt-PT" sz="1600" i="1" dirty="0" smtClean="0"/>
              <a:t>voar (Série)</a:t>
            </a:r>
            <a:r>
              <a:rPr kumimoji="0" lang="pt-PT" sz="1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pt-P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2001</a:t>
            </a:r>
            <a:endParaRPr kumimoji="0" lang="pt-PT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3491880" y="764704"/>
            <a:ext cx="5184576" cy="692696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24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Dotum" pitchFamily="34" charset="-127"/>
                <a:ea typeface="Dotum" pitchFamily="34" charset="-127"/>
                <a:cs typeface="+mj-cs"/>
              </a:rPr>
              <a:t>A dimensão performativa</a:t>
            </a:r>
            <a:endParaRPr kumimoji="0" lang="pt-PT" sz="24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  <a:lumOff val="5000"/>
                </a:schemeClr>
              </a:solidFill>
              <a:effectLst/>
              <a:uLnTx/>
              <a:uFillTx/>
              <a:latin typeface="Dotum" pitchFamily="34" charset="-127"/>
              <a:ea typeface="Dotum" pitchFamily="34" charset="-127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rcador de Posição de Conteúdo 2"/>
          <p:cNvSpPr txBox="1">
            <a:spLocks/>
          </p:cNvSpPr>
          <p:nvPr/>
        </p:nvSpPr>
        <p:spPr>
          <a:xfrm>
            <a:off x="6948264" y="1412776"/>
            <a:ext cx="2304256" cy="478904"/>
          </a:xfrm>
          <a:prstGeom prst="rect">
            <a:avLst/>
          </a:prstGeom>
        </p:spPr>
        <p:txBody>
          <a:bodyPr vert="horz" lIns="54864" tIns="91440" rtlCol="0">
            <a:normAutofit fontScale="92500"/>
          </a:bodyPr>
          <a:lstStyle/>
          <a:p>
            <a:pPr marL="889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pt-PT" sz="1600" i="1" noProof="0" dirty="0" smtClean="0">
                <a:solidFill>
                  <a:schemeClr val="bg1">
                    <a:lumMod val="65000"/>
                  </a:schemeClr>
                </a:solidFill>
              </a:rPr>
              <a:t>Beja, 7 de Novembro 2011</a:t>
            </a:r>
            <a:endParaRPr kumimoji="0" lang="pt-PT" sz="16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pt-PT" sz="1600" dirty="0" smtClean="0">
                <a:solidFill>
                  <a:schemeClr val="bg1">
                    <a:lumMod val="65000"/>
                  </a:schemeClr>
                </a:solidFill>
              </a:rPr>
              <a:t>Anos mais tarde, em 1967 e 1968, depois do curso de Belas – Artes e da bolsa de estudo em Paris, expõe os primeiros trabalhos em Lisboa. Tratava-se de pinturas tridimensionais, as costas das telas, ou dito de um modo mais simples, as telas viradas ao contrário.</a:t>
            </a:r>
            <a:endParaRPr lang="pt-PT" sz="16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3419872" y="764704"/>
            <a:ext cx="5184576" cy="692696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2400" b="1" noProof="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Dotum" pitchFamily="34" charset="-127"/>
                <a:ea typeface="Dotum" pitchFamily="34" charset="-127"/>
                <a:cs typeface="+mj-cs"/>
              </a:rPr>
              <a:t>Os primeiros anos</a:t>
            </a:r>
            <a:endParaRPr kumimoji="0" lang="pt-PT" sz="24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  <a:lumOff val="5000"/>
                </a:schemeClr>
              </a:solidFill>
              <a:effectLst/>
              <a:uLnTx/>
              <a:uFillTx/>
              <a:latin typeface="Dotum" pitchFamily="34" charset="-127"/>
              <a:ea typeface="Dotum" pitchFamily="34" charset="-127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5082809"/>
          </a:xfrm>
        </p:spPr>
        <p:txBody>
          <a:bodyPr>
            <a:normAutofit/>
          </a:bodyPr>
          <a:lstStyle/>
          <a:p>
            <a:pPr algn="just"/>
            <a:r>
              <a:rPr lang="pt-PT" sz="1600" dirty="0" smtClean="0">
                <a:solidFill>
                  <a:schemeClr val="bg1">
                    <a:lumMod val="65000"/>
                  </a:schemeClr>
                </a:solidFill>
              </a:rPr>
              <a:t>Em 1977 apresenta uma série de fotografias, cujo elemento principal é a sua mão.</a:t>
            </a:r>
          </a:p>
          <a:p>
            <a:pPr algn="just"/>
            <a:endParaRPr lang="pt-PT" sz="16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just"/>
            <a:endParaRPr lang="pt-PT" sz="16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just"/>
            <a:endParaRPr lang="pt-PT" sz="16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just"/>
            <a:endParaRPr lang="pt-PT" sz="16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just"/>
            <a:endParaRPr lang="pt-PT" sz="16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just"/>
            <a:endParaRPr lang="pt-PT" sz="16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just"/>
            <a:endParaRPr lang="pt-PT" sz="16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just"/>
            <a:endParaRPr lang="pt-PT" sz="16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just"/>
            <a:endParaRPr lang="pt-PT" sz="16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just"/>
            <a:endParaRPr lang="pt-PT" sz="16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just"/>
            <a:endParaRPr lang="pt-PT" sz="16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just"/>
            <a:endParaRPr lang="pt-PT" sz="16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just"/>
            <a:endParaRPr lang="pt-PT" sz="16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just"/>
            <a:endParaRPr lang="pt-PT" sz="16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just"/>
            <a:endParaRPr lang="pt-PT" sz="16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just"/>
            <a:endParaRPr lang="pt-PT" sz="16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just"/>
            <a:endParaRPr lang="pt-PT" sz="16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just"/>
            <a:endParaRPr lang="pt-PT" sz="16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just">
              <a:buNone/>
            </a:pPr>
            <a:r>
              <a:rPr lang="pt-PT" sz="1200" i="1" dirty="0" smtClean="0">
                <a:solidFill>
                  <a:schemeClr val="bg1">
                    <a:lumMod val="65000"/>
                  </a:schemeClr>
                </a:solidFill>
              </a:rPr>
              <a:t>Estudo para Dois Espaços</a:t>
            </a:r>
            <a:r>
              <a:rPr lang="pt-PT" sz="1200" dirty="0" smtClean="0">
                <a:solidFill>
                  <a:schemeClr val="bg1">
                    <a:lumMod val="65000"/>
                  </a:schemeClr>
                </a:solidFill>
              </a:rPr>
              <a:t>, 1977 </a:t>
            </a:r>
            <a:endParaRPr lang="pt-PT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27650" name="Picture 2" descr="http://2.bp.blogspot.com/_BXKxvhmAAJg/R4QRRpIdZsI/AAAAAAAADhk/sSJWgGWWeHU/s400/Estudo+para+Dois+Espa%C3%A7os,+1977,+fotografi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420888"/>
            <a:ext cx="8136904" cy="3983303"/>
          </a:xfrm>
          <a:prstGeom prst="rect">
            <a:avLst/>
          </a:prstGeom>
          <a:noFill/>
        </p:spPr>
      </p:pic>
      <p:sp>
        <p:nvSpPr>
          <p:cNvPr id="6" name="Título 1"/>
          <p:cNvSpPr txBox="1">
            <a:spLocks/>
          </p:cNvSpPr>
          <p:nvPr/>
        </p:nvSpPr>
        <p:spPr>
          <a:xfrm>
            <a:off x="3419872" y="764704"/>
            <a:ext cx="5184576" cy="692696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2400" b="1" noProof="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Dotum" pitchFamily="34" charset="-127"/>
                <a:ea typeface="Dotum" pitchFamily="34" charset="-127"/>
                <a:cs typeface="+mj-cs"/>
              </a:rPr>
              <a:t>Os primeiros anos</a:t>
            </a:r>
            <a:endParaRPr kumimoji="0" lang="pt-PT" sz="24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  <a:lumOff val="5000"/>
                </a:schemeClr>
              </a:solidFill>
              <a:effectLst/>
              <a:uLnTx/>
              <a:uFillTx/>
              <a:latin typeface="Dotum" pitchFamily="34" charset="-127"/>
              <a:ea typeface="Dotum" pitchFamily="34" charset="-127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4.bp.blogspot.com/_BXKxvhmAAJg/R4QQuJIdZpI/AAAAAAAADhM/hjzlOQ4DeK8/s400/Estudo+para+Dois+Espa%C3%A7os,+1977,+fotografia+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84784"/>
            <a:ext cx="7212370" cy="5373216"/>
          </a:xfrm>
          <a:prstGeom prst="rect">
            <a:avLst/>
          </a:prstGeom>
          <a:noFill/>
        </p:spPr>
      </p:pic>
      <p:sp>
        <p:nvSpPr>
          <p:cNvPr id="5" name="Rectângulo 4"/>
          <p:cNvSpPr/>
          <p:nvPr/>
        </p:nvSpPr>
        <p:spPr>
          <a:xfrm>
            <a:off x="7199784" y="6334780"/>
            <a:ext cx="19442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pt-PT" sz="1400" i="1" dirty="0" smtClean="0">
                <a:solidFill>
                  <a:schemeClr val="bg1">
                    <a:lumMod val="65000"/>
                  </a:schemeClr>
                </a:solidFill>
              </a:rPr>
              <a:t>Estudo para Dois Espaços</a:t>
            </a:r>
            <a:r>
              <a:rPr lang="pt-PT" sz="1400" dirty="0" smtClean="0">
                <a:solidFill>
                  <a:schemeClr val="bg1">
                    <a:lumMod val="65000"/>
                  </a:schemeClr>
                </a:solidFill>
              </a:rPr>
              <a:t>, 1977 </a:t>
            </a:r>
            <a:endParaRPr lang="pt-PT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3419872" y="764704"/>
            <a:ext cx="5184576" cy="692696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2400" b="1" noProof="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Dotum" pitchFamily="34" charset="-127"/>
                <a:ea typeface="Dotum" pitchFamily="34" charset="-127"/>
                <a:cs typeface="+mj-cs"/>
              </a:rPr>
              <a:t>Os primeiros anos</a:t>
            </a:r>
            <a:endParaRPr kumimoji="0" lang="pt-PT" sz="24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  <a:lumOff val="5000"/>
                </a:schemeClr>
              </a:solidFill>
              <a:effectLst/>
              <a:uLnTx/>
              <a:uFillTx/>
              <a:latin typeface="Dotum" pitchFamily="34" charset="-127"/>
              <a:ea typeface="Dotum" pitchFamily="34" charset="-127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://2.bp.blogspot.com/_BXKxvhmAAJg/R4QRGpIdZrI/AAAAAAAADhc/PGlT2D_vVjs/s400/Estudo+para+Dois+Espa%C3%A7os,+1977,+fotografia+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3654149" y="638945"/>
            <a:ext cx="1872210" cy="9180513"/>
          </a:xfrm>
          <a:prstGeom prst="rect">
            <a:avLst/>
          </a:prstGeom>
          <a:noFill/>
        </p:spPr>
      </p:pic>
      <p:sp>
        <p:nvSpPr>
          <p:cNvPr id="6" name="Rectângulo 5"/>
          <p:cNvSpPr/>
          <p:nvPr/>
        </p:nvSpPr>
        <p:spPr>
          <a:xfrm>
            <a:off x="6717978" y="6237312"/>
            <a:ext cx="246253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buNone/>
            </a:pPr>
            <a:r>
              <a:rPr lang="pt-PT" sz="1400" i="1" dirty="0" smtClean="0">
                <a:solidFill>
                  <a:schemeClr val="bg1">
                    <a:lumMod val="65000"/>
                  </a:schemeClr>
                </a:solidFill>
              </a:rPr>
              <a:t>Estudo para Dois Espaços</a:t>
            </a:r>
            <a:r>
              <a:rPr lang="pt-PT" sz="1400" dirty="0" smtClean="0">
                <a:solidFill>
                  <a:schemeClr val="bg1">
                    <a:lumMod val="65000"/>
                  </a:schemeClr>
                </a:solidFill>
              </a:rPr>
              <a:t>, 1977 </a:t>
            </a:r>
            <a:endParaRPr lang="pt-PT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3419872" y="764704"/>
            <a:ext cx="5184576" cy="692696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2400" b="1" noProof="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Dotum" pitchFamily="34" charset="-127"/>
                <a:ea typeface="Dotum" pitchFamily="34" charset="-127"/>
                <a:cs typeface="+mj-cs"/>
              </a:rPr>
              <a:t>Os primeiros anos</a:t>
            </a:r>
            <a:endParaRPr kumimoji="0" lang="pt-PT" sz="24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  <a:lumOff val="5000"/>
                </a:schemeClr>
              </a:solidFill>
              <a:effectLst/>
              <a:uLnTx/>
              <a:uFillTx/>
              <a:latin typeface="Dotum" pitchFamily="34" charset="-127"/>
              <a:ea typeface="Dotum" pitchFamily="34" charset="-127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://2.bp.blogspot.com/_BXKxvhmAAJg/R4QQ6pIdZqI/AAAAAAAADhU/b9cYuz-gvig/s400/Estudo+para+Dois+Espa%C3%A7os,+1977,+fotografia+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924945"/>
            <a:ext cx="9180512" cy="3312368"/>
          </a:xfrm>
          <a:prstGeom prst="rect">
            <a:avLst/>
          </a:prstGeom>
          <a:noFill/>
        </p:spPr>
      </p:pic>
      <p:sp>
        <p:nvSpPr>
          <p:cNvPr id="6" name="Rectângulo 5"/>
          <p:cNvSpPr/>
          <p:nvPr/>
        </p:nvSpPr>
        <p:spPr>
          <a:xfrm>
            <a:off x="6717978" y="6237312"/>
            <a:ext cx="246253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buNone/>
            </a:pPr>
            <a:r>
              <a:rPr lang="pt-PT" sz="1400" i="1" dirty="0" smtClean="0">
                <a:solidFill>
                  <a:schemeClr val="bg1">
                    <a:lumMod val="65000"/>
                  </a:schemeClr>
                </a:solidFill>
              </a:rPr>
              <a:t>Estudo para Dois Espaços</a:t>
            </a:r>
            <a:r>
              <a:rPr lang="pt-PT" sz="1400" dirty="0" smtClean="0">
                <a:solidFill>
                  <a:schemeClr val="bg1">
                    <a:lumMod val="65000"/>
                  </a:schemeClr>
                </a:solidFill>
              </a:rPr>
              <a:t>, 1977 </a:t>
            </a:r>
            <a:endParaRPr lang="pt-PT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3419872" y="764704"/>
            <a:ext cx="5184576" cy="692696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2400" b="1" noProof="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Dotum" pitchFamily="34" charset="-127"/>
                <a:ea typeface="Dotum" pitchFamily="34" charset="-127"/>
                <a:cs typeface="+mj-cs"/>
              </a:rPr>
              <a:t>Os primeiros anos</a:t>
            </a:r>
            <a:endParaRPr kumimoji="0" lang="pt-PT" sz="24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  <a:lumOff val="5000"/>
                </a:schemeClr>
              </a:solidFill>
              <a:effectLst/>
              <a:uLnTx/>
              <a:uFillTx/>
              <a:latin typeface="Dotum" pitchFamily="34" charset="-127"/>
              <a:ea typeface="Dotum" pitchFamily="34" charset="-127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://4.bp.blogspot.com/_BXKxvhmAAJg/R4QQWJIdZnI/AAAAAAAADg8/uucSSVdIpuQ/s400/Estudo+para+Dois+Espa%C3%A7os,+1977,+fotografia+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84784"/>
            <a:ext cx="7648706" cy="5373216"/>
          </a:xfrm>
          <a:prstGeom prst="rect">
            <a:avLst/>
          </a:prstGeom>
          <a:noFill/>
        </p:spPr>
      </p:pic>
      <p:sp>
        <p:nvSpPr>
          <p:cNvPr id="6" name="Rectângulo 5"/>
          <p:cNvSpPr/>
          <p:nvPr/>
        </p:nvSpPr>
        <p:spPr>
          <a:xfrm>
            <a:off x="7668344" y="6362164"/>
            <a:ext cx="14036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pt-PT" sz="1400" i="1" dirty="0" smtClean="0">
                <a:solidFill>
                  <a:schemeClr val="bg1">
                    <a:lumMod val="65000"/>
                  </a:schemeClr>
                </a:solidFill>
              </a:rPr>
              <a:t>Estudo para Dois Espaços</a:t>
            </a:r>
            <a:r>
              <a:rPr lang="pt-PT" sz="1400" dirty="0" smtClean="0">
                <a:solidFill>
                  <a:schemeClr val="bg1">
                    <a:lumMod val="65000"/>
                  </a:schemeClr>
                </a:solidFill>
              </a:rPr>
              <a:t>, 1977 </a:t>
            </a:r>
            <a:endParaRPr lang="pt-PT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3419872" y="764704"/>
            <a:ext cx="5184576" cy="692696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2400" b="1" noProof="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Dotum" pitchFamily="34" charset="-127"/>
                <a:ea typeface="Dotum" pitchFamily="34" charset="-127"/>
                <a:cs typeface="+mj-cs"/>
              </a:rPr>
              <a:t>Os primeiros anos</a:t>
            </a:r>
            <a:endParaRPr kumimoji="0" lang="pt-PT" sz="24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  <a:lumOff val="5000"/>
                </a:schemeClr>
              </a:solidFill>
              <a:effectLst/>
              <a:uLnTx/>
              <a:uFillTx/>
              <a:latin typeface="Dotum" pitchFamily="34" charset="-127"/>
              <a:ea typeface="Dotum" pitchFamily="34" charset="-127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ódulo">
  <a:themeElements>
    <a:clrScheme name="Módulo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ódulo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ódul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208</TotalTime>
  <Words>904</Words>
  <Application>Microsoft Office PowerPoint</Application>
  <PresentationFormat>Apresentação no Ecrã (4:3)</PresentationFormat>
  <Paragraphs>106</Paragraphs>
  <Slides>39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39</vt:i4>
      </vt:variant>
    </vt:vector>
  </HeadingPairs>
  <TitlesOfParts>
    <vt:vector size="40" baseType="lpstr">
      <vt:lpstr>Módulo</vt:lpstr>
      <vt:lpstr>Helena Almeida</vt:lpstr>
      <vt:lpstr>Diapositivo 2</vt:lpstr>
      <vt:lpstr>Diapositivo 3</vt:lpstr>
      <vt:lpstr>Diapositivo 4</vt:lpstr>
      <vt:lpstr>Diapositivo 5</vt:lpstr>
      <vt:lpstr>Diapositivo 6</vt:lpstr>
      <vt:lpstr>Diapositivo 7</vt:lpstr>
      <vt:lpstr>Diapositivo 8</vt:lpstr>
      <vt:lpstr>Diapositivo 9</vt:lpstr>
      <vt:lpstr>Diapositivo 10</vt:lpstr>
      <vt:lpstr>Diapositivo 11</vt:lpstr>
      <vt:lpstr>Diapositivo 12</vt:lpstr>
      <vt:lpstr>Diapositivo 13</vt:lpstr>
      <vt:lpstr>Diapositivo 14</vt:lpstr>
      <vt:lpstr>Diapositivo 15</vt:lpstr>
      <vt:lpstr>Diapositivo 16</vt:lpstr>
      <vt:lpstr>Diapositivo 17</vt:lpstr>
      <vt:lpstr>Diapositivo 18</vt:lpstr>
      <vt:lpstr>Diapositivo 19</vt:lpstr>
      <vt:lpstr>Diapositivo 20</vt:lpstr>
      <vt:lpstr>Diapositivo 21</vt:lpstr>
      <vt:lpstr>Diapositivo 22</vt:lpstr>
      <vt:lpstr>Diapositivo 23</vt:lpstr>
      <vt:lpstr>Diapositivo 24</vt:lpstr>
      <vt:lpstr>Diapositivo 25</vt:lpstr>
      <vt:lpstr>Diapositivo 26</vt:lpstr>
      <vt:lpstr>Diapositivo 27</vt:lpstr>
      <vt:lpstr>Diapositivo 28</vt:lpstr>
      <vt:lpstr>Diapositivo 29</vt:lpstr>
      <vt:lpstr>Diapositivo 30</vt:lpstr>
      <vt:lpstr>Diapositivo 31</vt:lpstr>
      <vt:lpstr>Diapositivo 32</vt:lpstr>
      <vt:lpstr>Diapositivo 33</vt:lpstr>
      <vt:lpstr>Diapositivo 34</vt:lpstr>
      <vt:lpstr>Diapositivo 35</vt:lpstr>
      <vt:lpstr>Diapositivo 36</vt:lpstr>
      <vt:lpstr>Diapositivo 37</vt:lpstr>
      <vt:lpstr>Diapositivo 38</vt:lpstr>
      <vt:lpstr>Diapositivo 39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Helena Almeida</dc:title>
  <dc:creator>tmn</dc:creator>
  <cp:lastModifiedBy>tmn</cp:lastModifiedBy>
  <cp:revision>26</cp:revision>
  <dcterms:created xsi:type="dcterms:W3CDTF">2011-10-30T14:44:48Z</dcterms:created>
  <dcterms:modified xsi:type="dcterms:W3CDTF">2011-10-30T18:13:15Z</dcterms:modified>
</cp:coreProperties>
</file>